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handoutMasterIdLst>
    <p:handoutMasterId r:id="rId24"/>
  </p:handoutMasterIdLst>
  <p:sldIdLst>
    <p:sldId id="256" r:id="rId2"/>
    <p:sldId id="257" r:id="rId3"/>
    <p:sldId id="258" r:id="rId4"/>
    <p:sldId id="259" r:id="rId5"/>
    <p:sldId id="359" r:id="rId6"/>
    <p:sldId id="261" r:id="rId7"/>
    <p:sldId id="371" r:id="rId8"/>
    <p:sldId id="363" r:id="rId9"/>
    <p:sldId id="349" r:id="rId10"/>
    <p:sldId id="353" r:id="rId11"/>
    <p:sldId id="369" r:id="rId12"/>
    <p:sldId id="368" r:id="rId13"/>
    <p:sldId id="361" r:id="rId14"/>
    <p:sldId id="348" r:id="rId15"/>
    <p:sldId id="370" r:id="rId16"/>
    <p:sldId id="346" r:id="rId17"/>
    <p:sldId id="365" r:id="rId18"/>
    <p:sldId id="304" r:id="rId19"/>
    <p:sldId id="366" r:id="rId20"/>
    <p:sldId id="364" r:id="rId21"/>
    <p:sldId id="284" r:id="rId2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96" autoAdjust="0"/>
    <p:restoredTop sz="94021" autoAdjust="0"/>
  </p:normalViewPr>
  <p:slideViewPr>
    <p:cSldViewPr>
      <p:cViewPr>
        <p:scale>
          <a:sx n="100" d="100"/>
          <a:sy n="100" d="100"/>
        </p:scale>
        <p:origin x="-126" y="-1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BEDC06-533A-431C-8C71-846191435B40}" type="doc">
      <dgm:prSet loTypeId="urn:microsoft.com/office/officeart/2005/8/layout/arrow1" loCatId="relationship" qsTypeId="urn:microsoft.com/office/officeart/2005/8/quickstyle/simple1" qsCatId="simple" csTypeId="urn:microsoft.com/office/officeart/2005/8/colors/accent1_2" csCatId="accent1" phldr="1"/>
      <dgm:spPr/>
      <dgm:t>
        <a:bodyPr/>
        <a:lstStyle/>
        <a:p>
          <a:endParaRPr lang="en-US"/>
        </a:p>
      </dgm:t>
    </dgm:pt>
    <dgm:pt modelId="{148E5DB4-BECB-49A8-9C8F-7416A20A419D}">
      <dgm:prSet phldrT="[Text]"/>
      <dgm:spPr/>
      <dgm:t>
        <a:bodyPr/>
        <a:lstStyle/>
        <a:p>
          <a:r>
            <a:rPr lang="en-US" dirty="0" smtClean="0"/>
            <a:t>Security</a:t>
          </a:r>
          <a:endParaRPr lang="en-US" dirty="0"/>
        </a:p>
      </dgm:t>
    </dgm:pt>
    <dgm:pt modelId="{5B83E98C-9FDA-4AE2-85F3-C4A3624EACFF}" type="parTrans" cxnId="{6442646B-E155-46F8-98A1-EF1EC4D65817}">
      <dgm:prSet/>
      <dgm:spPr/>
      <dgm:t>
        <a:bodyPr/>
        <a:lstStyle/>
        <a:p>
          <a:endParaRPr lang="en-US"/>
        </a:p>
      </dgm:t>
    </dgm:pt>
    <dgm:pt modelId="{BDD26121-BE3E-431A-9D65-2AC7FE61BA7D}" type="sibTrans" cxnId="{6442646B-E155-46F8-98A1-EF1EC4D65817}">
      <dgm:prSet/>
      <dgm:spPr/>
      <dgm:t>
        <a:bodyPr/>
        <a:lstStyle/>
        <a:p>
          <a:endParaRPr lang="en-US"/>
        </a:p>
      </dgm:t>
    </dgm:pt>
    <dgm:pt modelId="{3D6389D5-9ADB-4B20-8ED3-5C5A33B9F938}">
      <dgm:prSet phldrT="[Text]"/>
      <dgm:spPr/>
      <dgm:t>
        <a:bodyPr/>
        <a:lstStyle/>
        <a:p>
          <a:r>
            <a:rPr lang="en-US" dirty="0" smtClean="0"/>
            <a:t>Risk &amp; Cost Containment</a:t>
          </a:r>
          <a:endParaRPr lang="en-US" dirty="0"/>
        </a:p>
      </dgm:t>
    </dgm:pt>
    <dgm:pt modelId="{DEDDCCBC-6BE0-4C76-B4EC-FA1441A4CF82}" type="parTrans" cxnId="{8F398EE9-7ADD-4593-92DE-5D18F3A6D2DA}">
      <dgm:prSet/>
      <dgm:spPr/>
      <dgm:t>
        <a:bodyPr/>
        <a:lstStyle/>
        <a:p>
          <a:endParaRPr lang="en-US"/>
        </a:p>
      </dgm:t>
    </dgm:pt>
    <dgm:pt modelId="{07622791-FBBB-488F-A703-FF3EC8A205BB}" type="sibTrans" cxnId="{8F398EE9-7ADD-4593-92DE-5D18F3A6D2DA}">
      <dgm:prSet/>
      <dgm:spPr/>
      <dgm:t>
        <a:bodyPr/>
        <a:lstStyle/>
        <a:p>
          <a:endParaRPr lang="en-US"/>
        </a:p>
      </dgm:t>
    </dgm:pt>
    <dgm:pt modelId="{396A355D-B5C4-49C1-B9C1-0929423C1F08}" type="pres">
      <dgm:prSet presAssocID="{58BEDC06-533A-431C-8C71-846191435B40}" presName="cycle" presStyleCnt="0">
        <dgm:presLayoutVars>
          <dgm:dir/>
          <dgm:resizeHandles val="exact"/>
        </dgm:presLayoutVars>
      </dgm:prSet>
      <dgm:spPr/>
      <dgm:t>
        <a:bodyPr/>
        <a:lstStyle/>
        <a:p>
          <a:endParaRPr lang="en-US"/>
        </a:p>
      </dgm:t>
    </dgm:pt>
    <dgm:pt modelId="{FEBB3BA5-D9B2-484F-A64D-3B675F14DC13}" type="pres">
      <dgm:prSet presAssocID="{148E5DB4-BECB-49A8-9C8F-7416A20A419D}" presName="arrow" presStyleLbl="node1" presStyleIdx="0" presStyleCnt="2" custScaleY="100996" custRadScaleRad="97539" custRadScaleInc="-105">
        <dgm:presLayoutVars>
          <dgm:bulletEnabled val="1"/>
        </dgm:presLayoutVars>
      </dgm:prSet>
      <dgm:spPr/>
      <dgm:t>
        <a:bodyPr/>
        <a:lstStyle/>
        <a:p>
          <a:endParaRPr lang="en-US"/>
        </a:p>
      </dgm:t>
    </dgm:pt>
    <dgm:pt modelId="{D86C82F2-0BBE-4319-8C71-5FC94727502B}" type="pres">
      <dgm:prSet presAssocID="{3D6389D5-9ADB-4B20-8ED3-5C5A33B9F938}" presName="arrow" presStyleLbl="node1" presStyleIdx="1" presStyleCnt="2" custScaleY="100157" custRadScaleRad="102382" custRadScaleInc="-77">
        <dgm:presLayoutVars>
          <dgm:bulletEnabled val="1"/>
        </dgm:presLayoutVars>
      </dgm:prSet>
      <dgm:spPr/>
      <dgm:t>
        <a:bodyPr/>
        <a:lstStyle/>
        <a:p>
          <a:endParaRPr lang="en-US"/>
        </a:p>
      </dgm:t>
    </dgm:pt>
  </dgm:ptLst>
  <dgm:cxnLst>
    <dgm:cxn modelId="{8F398EE9-7ADD-4593-92DE-5D18F3A6D2DA}" srcId="{58BEDC06-533A-431C-8C71-846191435B40}" destId="{3D6389D5-9ADB-4B20-8ED3-5C5A33B9F938}" srcOrd="1" destOrd="0" parTransId="{DEDDCCBC-6BE0-4C76-B4EC-FA1441A4CF82}" sibTransId="{07622791-FBBB-488F-A703-FF3EC8A205BB}"/>
    <dgm:cxn modelId="{1A85E321-07C7-4C20-B287-4020FD3B1650}" type="presOf" srcId="{58BEDC06-533A-431C-8C71-846191435B40}" destId="{396A355D-B5C4-49C1-B9C1-0929423C1F08}" srcOrd="0" destOrd="0" presId="urn:microsoft.com/office/officeart/2005/8/layout/arrow1"/>
    <dgm:cxn modelId="{D8BEDD8B-E561-4AC4-BAFB-48BBF16258F3}" type="presOf" srcId="{3D6389D5-9ADB-4B20-8ED3-5C5A33B9F938}" destId="{D86C82F2-0BBE-4319-8C71-5FC94727502B}" srcOrd="0" destOrd="0" presId="urn:microsoft.com/office/officeart/2005/8/layout/arrow1"/>
    <dgm:cxn modelId="{C572E617-0CE7-4C1D-9F93-EF19E1C7A96B}" type="presOf" srcId="{148E5DB4-BECB-49A8-9C8F-7416A20A419D}" destId="{FEBB3BA5-D9B2-484F-A64D-3B675F14DC13}" srcOrd="0" destOrd="0" presId="urn:microsoft.com/office/officeart/2005/8/layout/arrow1"/>
    <dgm:cxn modelId="{6442646B-E155-46F8-98A1-EF1EC4D65817}" srcId="{58BEDC06-533A-431C-8C71-846191435B40}" destId="{148E5DB4-BECB-49A8-9C8F-7416A20A419D}" srcOrd="0" destOrd="0" parTransId="{5B83E98C-9FDA-4AE2-85F3-C4A3624EACFF}" sibTransId="{BDD26121-BE3E-431A-9D65-2AC7FE61BA7D}"/>
    <dgm:cxn modelId="{361E69CE-9BFB-4DD7-830C-3D74453E8064}" type="presParOf" srcId="{396A355D-B5C4-49C1-B9C1-0929423C1F08}" destId="{FEBB3BA5-D9B2-484F-A64D-3B675F14DC13}" srcOrd="0" destOrd="0" presId="urn:microsoft.com/office/officeart/2005/8/layout/arrow1"/>
    <dgm:cxn modelId="{FC2F7CE8-8A22-4F58-AB87-20B3C7B2ED3F}" type="presParOf" srcId="{396A355D-B5C4-49C1-B9C1-0929423C1F08}" destId="{D86C82F2-0BBE-4319-8C71-5FC94727502B}" srcOrd="1" destOrd="0" presId="urn:microsoft.com/office/officeart/2005/8/layout/arrow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EBB3BA5-D9B2-484F-A64D-3B675F14DC13}">
      <dsp:nvSpPr>
        <dsp:cNvPr id="0" name=""/>
        <dsp:cNvSpPr/>
      </dsp:nvSpPr>
      <dsp:spPr>
        <a:xfrm rot="16200000">
          <a:off x="78502" y="11308"/>
          <a:ext cx="2693193" cy="2720017"/>
        </a:xfrm>
        <a:prstGeom prst="up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lvl="0" algn="ctr" defTabSz="1200150">
            <a:lnSpc>
              <a:spcPct val="90000"/>
            </a:lnSpc>
            <a:spcBef>
              <a:spcPct val="0"/>
            </a:spcBef>
            <a:spcAft>
              <a:spcPct val="35000"/>
            </a:spcAft>
          </a:pPr>
          <a:r>
            <a:rPr lang="en-US" sz="2700" kern="1200" dirty="0" smtClean="0"/>
            <a:t>Security</a:t>
          </a:r>
          <a:endParaRPr lang="en-US" sz="2700" kern="1200" dirty="0"/>
        </a:p>
      </dsp:txBody>
      <dsp:txXfrm rot="16200000">
        <a:off x="78502" y="11308"/>
        <a:ext cx="2693193" cy="2720017"/>
      </dsp:txXfrm>
    </dsp:sp>
    <dsp:sp modelId="{D86C82F2-0BBE-4319-8C71-5FC94727502B}">
      <dsp:nvSpPr>
        <dsp:cNvPr id="0" name=""/>
        <dsp:cNvSpPr/>
      </dsp:nvSpPr>
      <dsp:spPr>
        <a:xfrm rot="5400000">
          <a:off x="6143892" y="5125"/>
          <a:ext cx="2693193" cy="2697422"/>
        </a:xfrm>
        <a:prstGeom prst="up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lvl="0" algn="ctr" defTabSz="1200150">
            <a:lnSpc>
              <a:spcPct val="90000"/>
            </a:lnSpc>
            <a:spcBef>
              <a:spcPct val="0"/>
            </a:spcBef>
            <a:spcAft>
              <a:spcPct val="35000"/>
            </a:spcAft>
          </a:pPr>
          <a:r>
            <a:rPr lang="en-US" sz="2700" kern="1200" dirty="0" smtClean="0"/>
            <a:t>Risk &amp; Cost Containment</a:t>
          </a:r>
          <a:endParaRPr lang="en-US" sz="2700" kern="1200" dirty="0"/>
        </a:p>
      </dsp:txBody>
      <dsp:txXfrm rot="5400000">
        <a:off x="6143892" y="5125"/>
        <a:ext cx="2693193" cy="2697422"/>
      </dsp:txXfrm>
    </dsp:sp>
  </dsp:spTree>
</dsp:drawing>
</file>

<file path=ppt/diagrams/layout1.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FF2017AB-53F8-4383-800E-80A411344889}" type="datetimeFigureOut">
              <a:rPr lang="en-US" smtClean="0"/>
              <a:pPr/>
              <a:t>8/31/2015</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E9CF97B7-CE8C-4F1C-91A2-AA603D33A5E0}"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B51A2BF0-F48C-4727-B9C9-3851847FFF52}" type="datetimeFigureOut">
              <a:rPr lang="en-US" smtClean="0"/>
              <a:pPr/>
              <a:t>8/31/2015</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47CB1F71-26C3-473F-8447-0DDEEB88D1E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7D412F1-73D3-4414-8EC0-21FB679D2A1E}" type="slidenum">
              <a:rPr lang="en-US" smtClean="0"/>
              <a:pPr>
                <a:defRPr/>
              </a:pPr>
              <a:t>7</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7D412F1-73D3-4414-8EC0-21FB679D2A1E}" type="slidenum">
              <a:rPr lang="en-US" smtClean="0"/>
              <a:pPr>
                <a:defRPr/>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86CBED-1FF6-4372-9E4F-F239B164E4B1}" type="datetimeFigureOut">
              <a:rPr lang="en-US" smtClean="0"/>
              <a:pPr/>
              <a:t>8/31/2015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DEF588-6F16-4FBF-87CD-52C91390D3F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86CBED-1FF6-4372-9E4F-F239B164E4B1}" type="datetimeFigureOut">
              <a:rPr lang="en-US" smtClean="0"/>
              <a:pPr/>
              <a:t>8/31/2015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DEF588-6F16-4FBF-87CD-52C91390D3F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86CBED-1FF6-4372-9E4F-F239B164E4B1}" type="datetimeFigureOut">
              <a:rPr lang="en-US" smtClean="0"/>
              <a:pPr/>
              <a:t>8/31/2015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DEF588-6F16-4FBF-87CD-52C91390D3F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latin typeface="Felix Titling" pitchFamily="82"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E86CBED-1FF6-4372-9E4F-F239B164E4B1}" type="datetimeFigureOut">
              <a:rPr lang="en-US" smtClean="0"/>
              <a:pPr/>
              <a:t>8/31/2015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DEF588-6F16-4FBF-87CD-52C91390D3F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86CBED-1FF6-4372-9E4F-F239B164E4B1}" type="datetimeFigureOut">
              <a:rPr lang="en-US" smtClean="0"/>
              <a:pPr/>
              <a:t>8/31/2015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DEF588-6F16-4FBF-87CD-52C91390D3F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86CBED-1FF6-4372-9E4F-F239B164E4B1}" type="datetimeFigureOut">
              <a:rPr lang="en-US" smtClean="0"/>
              <a:pPr/>
              <a:t>8/31/2015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DEF588-6F16-4FBF-87CD-52C91390D3F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86CBED-1FF6-4372-9E4F-F239B164E4B1}" type="datetimeFigureOut">
              <a:rPr lang="en-US" smtClean="0"/>
              <a:pPr/>
              <a:t>8/31/2015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DEF588-6F16-4FBF-87CD-52C91390D3F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86CBED-1FF6-4372-9E4F-F239B164E4B1}" type="datetimeFigureOut">
              <a:rPr lang="en-US" smtClean="0"/>
              <a:pPr/>
              <a:t>8/31/2015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DEF588-6F16-4FBF-87CD-52C91390D3F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86CBED-1FF6-4372-9E4F-F239B164E4B1}" type="datetimeFigureOut">
              <a:rPr lang="en-US" smtClean="0"/>
              <a:pPr/>
              <a:t>8/31/2015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DEF588-6F16-4FBF-87CD-52C91390D3F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86CBED-1FF6-4372-9E4F-F239B164E4B1}" type="datetimeFigureOut">
              <a:rPr lang="en-US" smtClean="0"/>
              <a:pPr/>
              <a:t>8/31/2015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DEF588-6F16-4FBF-87CD-52C91390D3F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86CBED-1FF6-4372-9E4F-F239B164E4B1}" type="datetimeFigureOut">
              <a:rPr lang="en-US" smtClean="0"/>
              <a:pPr/>
              <a:t>8/31/2015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DEF588-6F16-4FBF-87CD-52C91390D3F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86CBED-1FF6-4372-9E4F-F239B164E4B1}" type="datetimeFigureOut">
              <a:rPr lang="en-US" smtClean="0"/>
              <a:pPr/>
              <a:t>8/31/2015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DEF588-6F16-4FBF-87CD-52C91390D3F8}" type="slidenum">
              <a:rPr lang="en-US" smtClean="0"/>
              <a:pPr/>
              <a:t>‹#›</a:t>
            </a:fld>
            <a:endParaRPr lang="en-US"/>
          </a:p>
        </p:txBody>
      </p:sp>
      <p:pic>
        <p:nvPicPr>
          <p:cNvPr id="8" name="Picture 7" descr="ppttheme2.png"/>
          <p:cNvPicPr>
            <a:picLocks/>
          </p:cNvPicPr>
          <p:nvPr/>
        </p:nvPicPr>
        <p:blipFill>
          <a:blip r:embed="rId13" cstate="print"/>
          <a:stretch>
            <a:fillRect/>
          </a:stretch>
        </p:blipFill>
        <p:spPr>
          <a:xfrm>
            <a:off x="-2803" y="0"/>
            <a:ext cx="9153144" cy="6858000"/>
          </a:xfrm>
          <a:prstGeom prst="rect">
            <a:avLst/>
          </a:prstGeom>
        </p:spPr>
      </p:pic>
      <p:sp>
        <p:nvSpPr>
          <p:cNvPr id="9" name="Rectangle 8"/>
          <p:cNvSpPr/>
          <p:nvPr/>
        </p:nvSpPr>
        <p:spPr>
          <a:xfrm>
            <a:off x="0" y="6580632"/>
            <a:ext cx="4572000" cy="276999"/>
          </a:xfrm>
          <a:prstGeom prst="rect">
            <a:avLst/>
          </a:prstGeom>
        </p:spPr>
        <p:txBody>
          <a:bodyPr wrap="square">
            <a:spAutoFit/>
          </a:bodyPr>
          <a:lstStyle/>
          <a:p>
            <a:r>
              <a:rPr lang="en-US" sz="1200" dirty="0" smtClean="0">
                <a:solidFill>
                  <a:schemeClr val="bg1"/>
                </a:solidFill>
                <a:latin typeface="+mj-lt"/>
              </a:rPr>
              <a:t>©The Phia Group, LLC – Copyright 1999-2015</a:t>
            </a:r>
            <a:endParaRPr lang="en-US" sz="1200" dirty="0">
              <a:solidFill>
                <a:schemeClr val="bg1"/>
              </a:solidFill>
              <a:latin typeface="+mj-lt"/>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www.phiagroup.com/" TargetMode="External"/><Relationship Id="rId7" Type="http://schemas.openxmlformats.org/officeDocument/2006/relationships/image" Target="../media/image7.png"/><Relationship Id="rId2" Type="http://schemas.openxmlformats.org/officeDocument/2006/relationships/hyperlink" Target="mailto:arusso@phiagroup.com" TargetMode="Externa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hyperlink" Target="mailto:PgcReferral@phiagroup.com" TargetMode="External"/><Relationship Id="rId4" Type="http://schemas.openxmlformats.org/officeDocument/2006/relationships/hyperlink" Target="http://www.thephiagroup.com/webinar"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19050"/>
            <a:ext cx="9144000" cy="1285875"/>
          </a:xfrm>
          <a:prstGeom prst="rect">
            <a:avLst/>
          </a:prstGeom>
        </p:spPr>
        <p:txBody>
          <a:bodyPr vert="horz" lIns="91440" tIns="45720" rIns="91440" bIns="45720" rtlCol="0" anchor="ctr">
            <a:normAutofit fontScale="77500" lnSpcReduction="20000"/>
          </a:bodyPr>
          <a:lstStyle/>
          <a:p>
            <a:pPr lvl="0" algn="ctr">
              <a:spcBef>
                <a:spcPct val="0"/>
              </a:spcBef>
              <a:defRPr/>
            </a:pPr>
            <a:r>
              <a:rPr lang="en-US" sz="4000" b="1" dirty="0" smtClean="0">
                <a:solidFill>
                  <a:schemeClr val="bg1"/>
                </a:solidFill>
                <a:effectLst>
                  <a:outerShdw blurRad="38100" dist="38100" dir="2700000" algn="tl">
                    <a:srgbClr val="000000">
                      <a:alpha val="43137"/>
                    </a:srgbClr>
                  </a:outerShdw>
                </a:effectLst>
                <a:latin typeface="Felix Titling" pitchFamily="82" charset="0"/>
                <a:ea typeface="+mj-ea"/>
                <a:cs typeface="+mj-cs"/>
              </a:rPr>
              <a:t>The Perfect Self Funded Plan – Your Options, Strategies, and Future Opportunities</a:t>
            </a:r>
            <a:endParaRPr kumimoji="0" lang="en-US" sz="4000" b="1"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Felix Titling" pitchFamily="82" charset="0"/>
              <a:ea typeface="+mj-ea"/>
              <a:cs typeface="+mj-cs"/>
            </a:endParaRPr>
          </a:p>
        </p:txBody>
      </p:sp>
      <p:sp>
        <p:nvSpPr>
          <p:cNvPr id="5" name="Subtitle 2"/>
          <p:cNvSpPr>
            <a:spLocks noGrp="1"/>
          </p:cNvSpPr>
          <p:nvPr>
            <p:ph type="subTitle" idx="1"/>
          </p:nvPr>
        </p:nvSpPr>
        <p:spPr>
          <a:xfrm>
            <a:off x="2057400" y="3962400"/>
            <a:ext cx="4419600" cy="2514600"/>
          </a:xfrm>
          <a:noFill/>
        </p:spPr>
        <p:txBody>
          <a:bodyPr>
            <a:normAutofit/>
          </a:bodyPr>
          <a:lstStyle/>
          <a:p>
            <a:r>
              <a:rPr lang="en-US" sz="2800" dirty="0" smtClean="0">
                <a:solidFill>
                  <a:schemeClr val="bg1">
                    <a:lumMod val="50000"/>
                  </a:schemeClr>
                </a:solidFill>
              </a:rPr>
              <a:t>Presented by:</a:t>
            </a:r>
          </a:p>
          <a:p>
            <a:r>
              <a:rPr lang="en-US" sz="2800" dirty="0" smtClean="0">
                <a:solidFill>
                  <a:schemeClr val="bg1">
                    <a:lumMod val="50000"/>
                  </a:schemeClr>
                </a:solidFill>
              </a:rPr>
              <a:t>Adam V. Russo, Esq.</a:t>
            </a:r>
          </a:p>
          <a:p>
            <a:r>
              <a:rPr lang="en-US" sz="2800" dirty="0" smtClean="0">
                <a:solidFill>
                  <a:schemeClr val="bg1">
                    <a:lumMod val="50000"/>
                  </a:schemeClr>
                </a:solidFill>
              </a:rPr>
              <a:t>CEO, The Phia Group, LLC</a:t>
            </a:r>
          </a:p>
          <a:p>
            <a:endParaRPr lang="en-US" sz="1050" dirty="0" smtClean="0">
              <a:solidFill>
                <a:schemeClr val="bg1">
                  <a:lumMod val="50000"/>
                </a:schemeClr>
              </a:solidFill>
            </a:endParaRPr>
          </a:p>
          <a:p>
            <a:endParaRPr lang="en-US" sz="1050" dirty="0" smtClean="0">
              <a:solidFill>
                <a:schemeClr val="bg1">
                  <a:lumMod val="50000"/>
                </a:schemeClr>
              </a:solidFill>
            </a:endParaRPr>
          </a:p>
          <a:p>
            <a:r>
              <a:rPr lang="en-US" sz="2800" smtClean="0">
                <a:solidFill>
                  <a:schemeClr val="bg1">
                    <a:lumMod val="50000"/>
                  </a:schemeClr>
                </a:solidFill>
              </a:rPr>
              <a:t>October 8, </a:t>
            </a:r>
            <a:r>
              <a:rPr lang="en-US" sz="2800" dirty="0" smtClean="0">
                <a:solidFill>
                  <a:schemeClr val="bg1">
                    <a:lumMod val="50000"/>
                  </a:schemeClr>
                </a:solidFill>
              </a:rPr>
              <a:t>2015</a:t>
            </a:r>
            <a:endParaRPr lang="en-US" sz="2800" dirty="0">
              <a:solidFill>
                <a:schemeClr val="bg1">
                  <a:lumMod val="50000"/>
                </a:schemeClr>
              </a:solidFill>
            </a:endParaRPr>
          </a:p>
        </p:txBody>
      </p:sp>
      <p:pic>
        <p:nvPicPr>
          <p:cNvPr id="6" name="Picture 5" descr="TPG New Logo (Empowering Plans).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514600" y="1524000"/>
            <a:ext cx="3505200" cy="21336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a:spLocks noChangeArrowheads="1"/>
          </p:cNvSpPr>
          <p:nvPr/>
        </p:nvSpPr>
        <p:spPr bwMode="auto">
          <a:xfrm>
            <a:off x="0" y="0"/>
            <a:ext cx="9144000" cy="1143000"/>
          </a:xfrm>
          <a:prstGeom prst="rect">
            <a:avLst/>
          </a:prstGeom>
          <a:noFill/>
          <a:ln w="9525">
            <a:noFill/>
            <a:miter lim="800000"/>
            <a:headEnd/>
            <a:tailEnd/>
          </a:ln>
        </p:spPr>
        <p:txBody>
          <a:bodyPr anchor="ctr"/>
          <a:lstStyle/>
          <a:p>
            <a:pPr algn="ctr" eaLnBrk="0" hangingPunct="0">
              <a:defRPr/>
            </a:pPr>
            <a:r>
              <a:rPr lang="en-US" sz="3600" dirty="0" smtClean="0">
                <a:ln w="3175" cmpd="sng">
                  <a:solidFill>
                    <a:srgbClr val="FFFFFF"/>
                  </a:solidFill>
                  <a:prstDash val="solid"/>
                </a:ln>
                <a:solidFill>
                  <a:srgbClr val="FFFFFF"/>
                </a:solidFill>
                <a:effectLst>
                  <a:outerShdw blurRad="50800" dist="38100" dir="5400000" algn="t" rotWithShape="0">
                    <a:prstClr val="black">
                      <a:alpha val="40000"/>
                    </a:prstClr>
                  </a:outerShdw>
                </a:effectLst>
                <a:latin typeface="Felix Titling" pitchFamily="82" charset="0"/>
                <a:ea typeface="+mj-ea"/>
                <a:cs typeface="+mj-cs"/>
              </a:rPr>
              <a:t>Costs: What do You Care About?</a:t>
            </a:r>
            <a:endParaRPr lang="en-US" sz="3600" dirty="0">
              <a:ln w="3175" cmpd="sng">
                <a:solidFill>
                  <a:srgbClr val="FFFFFF"/>
                </a:solidFill>
                <a:prstDash val="solid"/>
              </a:ln>
              <a:solidFill>
                <a:srgbClr val="FFFFFF"/>
              </a:solidFill>
              <a:effectLst>
                <a:outerShdw blurRad="50800" dist="38100" dir="5400000" algn="t" rotWithShape="0">
                  <a:prstClr val="black">
                    <a:alpha val="40000"/>
                  </a:prstClr>
                </a:outerShdw>
              </a:effectLst>
              <a:latin typeface="Felix Titling" pitchFamily="82" charset="0"/>
              <a:ea typeface="+mj-ea"/>
              <a:cs typeface="+mj-cs"/>
            </a:endParaRPr>
          </a:p>
        </p:txBody>
      </p:sp>
      <p:sp>
        <p:nvSpPr>
          <p:cNvPr id="4" name="TextBox 3"/>
          <p:cNvSpPr txBox="1"/>
          <p:nvPr/>
        </p:nvSpPr>
        <p:spPr>
          <a:xfrm>
            <a:off x="533400" y="1143000"/>
            <a:ext cx="8077200" cy="2862322"/>
          </a:xfrm>
          <a:prstGeom prst="rect">
            <a:avLst/>
          </a:prstGeom>
          <a:noFill/>
        </p:spPr>
        <p:txBody>
          <a:bodyPr wrap="square" rtlCol="0">
            <a:spAutoFit/>
          </a:bodyPr>
          <a:lstStyle/>
          <a:p>
            <a:pPr>
              <a:tabLst>
                <a:tab pos="457200" algn="l"/>
              </a:tabLst>
            </a:pPr>
            <a:r>
              <a:rPr lang="en-US" dirty="0" smtClean="0">
                <a:solidFill>
                  <a:srgbClr val="002060"/>
                </a:solidFill>
              </a:rPr>
              <a:t>	</a:t>
            </a:r>
          </a:p>
          <a:p>
            <a:pPr>
              <a:tabLst>
                <a:tab pos="457200" algn="l"/>
              </a:tabLst>
            </a:pPr>
            <a:r>
              <a:rPr lang="en-US" sz="3600" dirty="0" smtClean="0">
                <a:solidFill>
                  <a:srgbClr val="002060"/>
                </a:solidFill>
              </a:rPr>
              <a:t>Providers will continue to take advantage as long as the players don’t agree that the </a:t>
            </a:r>
            <a:r>
              <a:rPr lang="en-US" sz="3600" b="1" dirty="0" smtClean="0">
                <a:solidFill>
                  <a:srgbClr val="002060"/>
                </a:solidFill>
              </a:rPr>
              <a:t>overall costs of medical care </a:t>
            </a:r>
            <a:r>
              <a:rPr lang="en-US" sz="3600" dirty="0" smtClean="0">
                <a:solidFill>
                  <a:srgbClr val="002060"/>
                </a:solidFill>
              </a:rPr>
              <a:t>are the real problem.</a:t>
            </a:r>
            <a:endParaRPr lang="en-US" sz="3200" dirty="0" smtClean="0">
              <a:solidFill>
                <a:srgbClr val="002060"/>
              </a:solidFill>
            </a:endParaRPr>
          </a:p>
          <a:p>
            <a:endParaRPr lang="en-US" dirty="0">
              <a:solidFill>
                <a:srgbClr val="002060"/>
              </a:solidFill>
            </a:endParaRPr>
          </a:p>
        </p:txBody>
      </p:sp>
      <p:sp>
        <p:nvSpPr>
          <p:cNvPr id="5" name="TextBox 4"/>
          <p:cNvSpPr txBox="1"/>
          <p:nvPr/>
        </p:nvSpPr>
        <p:spPr>
          <a:xfrm>
            <a:off x="533400" y="4202668"/>
            <a:ext cx="8077200" cy="584775"/>
          </a:xfrm>
          <a:prstGeom prst="rect">
            <a:avLst/>
          </a:prstGeom>
          <a:noFill/>
        </p:spPr>
        <p:txBody>
          <a:bodyPr wrap="square" rtlCol="0">
            <a:spAutoFit/>
          </a:bodyPr>
          <a:lstStyle/>
          <a:p>
            <a:r>
              <a:rPr lang="en-US" sz="3200" dirty="0" smtClean="0">
                <a:solidFill>
                  <a:srgbClr val="002060"/>
                </a:solidFill>
              </a:rPr>
              <a:t>How do we change this dynamic?</a:t>
            </a:r>
            <a:endParaRPr lang="en-US" sz="3200" dirty="0">
              <a:solidFill>
                <a:srgbClr val="002060"/>
              </a:solidFill>
            </a:endParaRPr>
          </a:p>
        </p:txBody>
      </p:sp>
      <p:sp>
        <p:nvSpPr>
          <p:cNvPr id="6" name="TextBox 5"/>
          <p:cNvSpPr txBox="1"/>
          <p:nvPr/>
        </p:nvSpPr>
        <p:spPr>
          <a:xfrm>
            <a:off x="1219200" y="4749225"/>
            <a:ext cx="4267200" cy="830997"/>
          </a:xfrm>
          <a:prstGeom prst="rect">
            <a:avLst/>
          </a:prstGeom>
          <a:noFill/>
        </p:spPr>
        <p:txBody>
          <a:bodyPr wrap="square" rtlCol="0">
            <a:spAutoFit/>
          </a:bodyPr>
          <a:lstStyle/>
          <a:p>
            <a:r>
              <a:rPr lang="en-US" sz="4800" dirty="0" smtClean="0">
                <a:solidFill>
                  <a:srgbClr val="002060"/>
                </a:solidFill>
              </a:rPr>
              <a:t>Transparency.</a:t>
            </a:r>
            <a:endParaRPr lang="en-US" sz="4800"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9" presetClass="entr" presetSubtype="0" fill="hold" grpId="0" nodeType="clickEffect">
                                  <p:stCondLst>
                                    <p:cond delay="0"/>
                                  </p:stCondLst>
                                  <p:iterate type="lt">
                                    <p:tmPct val="0"/>
                                  </p:iterate>
                                  <p:childTnLst>
                                    <p:set>
                                      <p:cBhvr>
                                        <p:cTn id="10" dur="1" fill="hold">
                                          <p:stCondLst>
                                            <p:cond delay="0"/>
                                          </p:stCondLst>
                                        </p:cTn>
                                        <p:tgtEl>
                                          <p:spTgt spid="6"/>
                                        </p:tgtEl>
                                        <p:attrNameLst>
                                          <p:attrName>style.visibility</p:attrName>
                                        </p:attrNameLst>
                                      </p:cBhvr>
                                      <p:to>
                                        <p:strVal val="visible"/>
                                      </p:to>
                                    </p:set>
                                    <p:anim calcmode="lin" valueType="num">
                                      <p:cBhvr>
                                        <p:cTn id="11" dur="1000" fill="hold"/>
                                        <p:tgtEl>
                                          <p:spTgt spid="6"/>
                                        </p:tgtEl>
                                        <p:attrNameLst>
                                          <p:attrName>ppt_x</p:attrName>
                                        </p:attrNameLst>
                                      </p:cBhvr>
                                      <p:tavLst>
                                        <p:tav tm="0">
                                          <p:val>
                                            <p:strVal val="#ppt_x-.2"/>
                                          </p:val>
                                        </p:tav>
                                        <p:tav tm="100000">
                                          <p:val>
                                            <p:strVal val="#ppt_x"/>
                                          </p:val>
                                        </p:tav>
                                      </p:tavLst>
                                    </p:anim>
                                    <p:anim calcmode="lin" valueType="num">
                                      <p:cBhvr>
                                        <p:cTn id="12"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13" dur="1000"/>
                                        <p:tgtEl>
                                          <p:spTgt spid="6"/>
                                        </p:tgtEl>
                                      </p:cBhvr>
                                    </p:animEffect>
                                  </p:childTnLst>
                                </p:cTn>
                              </p:par>
                            </p:childTnLst>
                          </p:cTn>
                        </p:par>
                        <p:par>
                          <p:cTn id="14" fill="hold">
                            <p:stCondLst>
                              <p:cond delay="1000"/>
                            </p:stCondLst>
                            <p:childTnLst>
                              <p:par>
                                <p:cTn id="15" presetID="3" presetClass="emph" presetSubtype="2" autoRev="1" fill="hold" grpId="1" nodeType="afterEffect">
                                  <p:stCondLst>
                                    <p:cond delay="10000"/>
                                  </p:stCondLst>
                                  <p:iterate type="lt">
                                    <p:tmPct val="15000"/>
                                  </p:iterate>
                                  <p:childTnLst>
                                    <p:animClr clrSpc="rgb">
                                      <p:cBhvr override="childStyle">
                                        <p:cTn id="16" dur="5000" fill="hold"/>
                                        <p:tgtEl>
                                          <p:spTgt spid="6"/>
                                        </p:tgtEl>
                                        <p:attrNameLst>
                                          <p:attrName>style.color</p:attrName>
                                        </p:attrNameLst>
                                      </p:cBhvr>
                                      <p:to>
                                        <a:schemeClr val="bg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6"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6" name="Rectangle 3"/>
          <p:cNvSpPr>
            <a:spLocks noChangeArrowheads="1"/>
          </p:cNvSpPr>
          <p:nvPr/>
        </p:nvSpPr>
        <p:spPr bwMode="auto">
          <a:xfrm>
            <a:off x="152400" y="1905000"/>
            <a:ext cx="8839200" cy="3657600"/>
          </a:xfrm>
          <a:prstGeom prst="rect">
            <a:avLst/>
          </a:prstGeom>
          <a:noFill/>
          <a:ln w="9525">
            <a:noFill/>
            <a:miter lim="800000"/>
            <a:headEnd/>
            <a:tailEnd/>
          </a:ln>
        </p:spPr>
        <p:txBody>
          <a:bodyPr/>
          <a:lstStyle/>
          <a:p>
            <a:pPr marL="609600" indent="-609600" eaLnBrk="1" hangingPunct="1">
              <a:spcBef>
                <a:spcPct val="20000"/>
              </a:spcBef>
              <a:buFont typeface="Wingdings" pitchFamily="2" charset="2"/>
              <a:buChar char="§"/>
            </a:pPr>
            <a:endParaRPr lang="en-US" sz="2400" dirty="0" smtClean="0">
              <a:solidFill>
                <a:srgbClr val="072E66"/>
              </a:solidFill>
              <a:latin typeface="Palatino" pitchFamily="18" charset="0"/>
            </a:endParaRPr>
          </a:p>
        </p:txBody>
      </p:sp>
      <p:sp>
        <p:nvSpPr>
          <p:cNvPr id="8" name="Rectangle 1"/>
          <p:cNvSpPr>
            <a:spLocks noChangeArrowheads="1"/>
          </p:cNvSpPr>
          <p:nvPr/>
        </p:nvSpPr>
        <p:spPr bwMode="auto">
          <a:xfrm>
            <a:off x="0" y="1291397"/>
            <a:ext cx="8534400" cy="47474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defTabSz="914400" rtl="0" eaLnBrk="0" fontAlgn="base" latinLnBrk="0" hangingPunct="0">
              <a:lnSpc>
                <a:spcPct val="100000"/>
              </a:lnSpc>
              <a:spcBef>
                <a:spcPct val="0"/>
              </a:spcBef>
              <a:spcAft>
                <a:spcPct val="0"/>
              </a:spcAft>
              <a:buClrTx/>
              <a:buSzTx/>
              <a:tabLst/>
            </a:pPr>
            <a:r>
              <a:rPr lang="en-US" sz="2800" b="1" dirty="0" smtClean="0">
                <a:solidFill>
                  <a:srgbClr val="072E66"/>
                </a:solidFill>
                <a:latin typeface="+mn-lt"/>
                <a:ea typeface="Calibri" pitchFamily="34" charset="0"/>
                <a:cs typeface="Times New Roman" pitchFamily="18" charset="0"/>
              </a:rPr>
              <a:t>Transparent Pricing: Current Barriers</a:t>
            </a:r>
          </a:p>
          <a:p>
            <a:pPr lvl="2" indent="-342900" eaLnBrk="0" hangingPunct="0">
              <a:buFont typeface="Arial"/>
              <a:buChar char="•"/>
            </a:pPr>
            <a:endParaRPr lang="en-US" sz="2400" dirty="0" smtClean="0">
              <a:solidFill>
                <a:srgbClr val="072E66"/>
              </a:solidFill>
              <a:ea typeface="Calibri" pitchFamily="34" charset="0"/>
              <a:cs typeface="Times New Roman" pitchFamily="18" charset="0"/>
            </a:endParaRPr>
          </a:p>
          <a:p>
            <a:pPr lvl="2" indent="-342900" eaLnBrk="0" hangingPunct="0">
              <a:buFont typeface="Arial"/>
              <a:buChar char="•"/>
            </a:pPr>
            <a:r>
              <a:rPr lang="en-US" sz="2400" dirty="0" smtClean="0">
                <a:solidFill>
                  <a:srgbClr val="072E66"/>
                </a:solidFill>
                <a:ea typeface="Calibri" pitchFamily="34" charset="0"/>
                <a:cs typeface="Times New Roman" pitchFamily="18" charset="0"/>
              </a:rPr>
              <a:t>Transparent pricing: survival or altruism?</a:t>
            </a:r>
          </a:p>
          <a:p>
            <a:pPr lvl="2" indent="-342900" eaLnBrk="0" hangingPunct="0">
              <a:buFont typeface="Arial"/>
              <a:buChar char="•"/>
            </a:pPr>
            <a:endParaRPr lang="en-US" sz="2400" dirty="0" smtClean="0">
              <a:solidFill>
                <a:srgbClr val="072E66"/>
              </a:solidFill>
              <a:ea typeface="Calibri" pitchFamily="34" charset="0"/>
              <a:cs typeface="Times New Roman" pitchFamily="18" charset="0"/>
            </a:endParaRPr>
          </a:p>
          <a:p>
            <a:pPr lvl="2" indent="-342900" eaLnBrk="0" hangingPunct="0">
              <a:buFont typeface="Arial"/>
              <a:buChar char="•"/>
            </a:pPr>
            <a:r>
              <a:rPr lang="en-US" sz="2400" dirty="0" smtClean="0">
                <a:solidFill>
                  <a:srgbClr val="072E66"/>
                </a:solidFill>
                <a:latin typeface="+mn-lt"/>
                <a:ea typeface="Calibri" pitchFamily="34" charset="0"/>
                <a:cs typeface="Times New Roman" pitchFamily="18" charset="0"/>
              </a:rPr>
              <a:t>Networks’/Carriers’ aversion to free market approach</a:t>
            </a:r>
          </a:p>
          <a:p>
            <a:pPr lvl="3" indent="-342900" eaLnBrk="0" hangingPunct="0">
              <a:buFont typeface="Arial"/>
              <a:buChar char="•"/>
            </a:pPr>
            <a:endParaRPr lang="en-US" sz="2400" dirty="0" smtClean="0">
              <a:solidFill>
                <a:srgbClr val="072E66"/>
              </a:solidFill>
              <a:ea typeface="Calibri" pitchFamily="34" charset="0"/>
              <a:cs typeface="Times New Roman" pitchFamily="18" charset="0"/>
            </a:endParaRPr>
          </a:p>
          <a:p>
            <a:pPr lvl="3" indent="-342900" eaLnBrk="0" hangingPunct="0">
              <a:buFont typeface="Arial"/>
              <a:buChar char="•"/>
            </a:pPr>
            <a:r>
              <a:rPr lang="en-US" sz="2400" dirty="0" smtClean="0">
                <a:solidFill>
                  <a:srgbClr val="072E66"/>
                </a:solidFill>
                <a:ea typeface="Calibri" pitchFamily="34" charset="0"/>
                <a:cs typeface="Times New Roman" pitchFamily="18" charset="0"/>
              </a:rPr>
              <a:t>Quote: </a:t>
            </a:r>
            <a:r>
              <a:rPr lang="en-US" sz="2400" i="1" dirty="0" smtClean="0">
                <a:solidFill>
                  <a:srgbClr val="072E66"/>
                </a:solidFill>
                <a:ea typeface="Calibri" pitchFamily="34" charset="0"/>
                <a:cs typeface="Times New Roman" pitchFamily="18" charset="0"/>
              </a:rPr>
              <a:t>Participating Provider agrees to keep and hold its Fee Schedule (irrespective of the Network Rate Percentage) confidential. Participating Provider shall not disclose such Fee Schedule except in standard billing to Patients or [TPA], or as otherwise necessary to ensure payment.</a:t>
            </a:r>
            <a:endParaRPr lang="en-US" sz="2400" i="1" dirty="0" smtClean="0">
              <a:solidFill>
                <a:srgbClr val="072E66"/>
              </a:solidFill>
              <a:latin typeface="+mn-lt"/>
              <a:ea typeface="Calibri" pitchFamily="34" charset="0"/>
              <a:cs typeface="Times New Roman" pitchFamily="18" charset="0"/>
            </a:endParaRPr>
          </a:p>
        </p:txBody>
      </p:sp>
      <p:sp>
        <p:nvSpPr>
          <p:cNvPr id="5" name="Rectangle 4"/>
          <p:cNvSpPr>
            <a:spLocks noChangeArrowheads="1"/>
          </p:cNvSpPr>
          <p:nvPr/>
        </p:nvSpPr>
        <p:spPr bwMode="auto">
          <a:xfrm>
            <a:off x="0" y="0"/>
            <a:ext cx="9144000" cy="1143000"/>
          </a:xfrm>
          <a:prstGeom prst="rect">
            <a:avLst/>
          </a:prstGeom>
          <a:noFill/>
          <a:ln w="9525">
            <a:noFill/>
            <a:miter lim="800000"/>
            <a:headEnd/>
            <a:tailEnd/>
          </a:ln>
        </p:spPr>
        <p:txBody>
          <a:bodyPr anchor="ctr"/>
          <a:lstStyle/>
          <a:p>
            <a:pPr algn="ctr" eaLnBrk="0" hangingPunct="0">
              <a:defRPr/>
            </a:pPr>
            <a:r>
              <a:rPr lang="en-US" sz="3600" dirty="0" smtClean="0">
                <a:ln w="3175" cmpd="sng">
                  <a:solidFill>
                    <a:srgbClr val="FFFFFF"/>
                  </a:solidFill>
                  <a:prstDash val="solid"/>
                </a:ln>
                <a:solidFill>
                  <a:srgbClr val="FFFFFF"/>
                </a:solidFill>
                <a:effectLst>
                  <a:outerShdw blurRad="50800" dist="38100" dir="5400000" algn="t" rotWithShape="0">
                    <a:prstClr val="black">
                      <a:alpha val="40000"/>
                    </a:prstClr>
                  </a:outerShdw>
                </a:effectLst>
                <a:latin typeface="Felix Titling" pitchFamily="82" charset="0"/>
                <a:ea typeface="+mj-ea"/>
                <a:cs typeface="+mj-cs"/>
              </a:rPr>
              <a:t>Costs: What do You Care About?</a:t>
            </a:r>
            <a:endParaRPr lang="en-US" sz="3600" dirty="0">
              <a:ln w="3175" cmpd="sng">
                <a:solidFill>
                  <a:srgbClr val="FFFFFF"/>
                </a:solidFill>
                <a:prstDash val="solid"/>
              </a:ln>
              <a:solidFill>
                <a:srgbClr val="FFFFFF"/>
              </a:solidFill>
              <a:effectLst>
                <a:outerShdw blurRad="50800" dist="38100" dir="5400000" algn="t" rotWithShape="0">
                  <a:prstClr val="black">
                    <a:alpha val="40000"/>
                  </a:prstClr>
                </a:outerShdw>
              </a:effectLst>
              <a:latin typeface="Felix Titling" pitchFamily="82" charset="0"/>
              <a:ea typeface="+mj-ea"/>
              <a:cs typeface="+mj-cs"/>
            </a:endParaRPr>
          </a:p>
        </p:txBody>
      </p:sp>
    </p:spTree>
    <p:extLst>
      <p:ext uri="{BB962C8B-B14F-4D97-AF65-F5344CB8AC3E}">
        <p14:creationId xmlns="" xmlns:p14="http://schemas.microsoft.com/office/powerpoint/2010/main" val="3933739658"/>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1143774"/>
            <a:ext cx="8229600" cy="4647426"/>
          </a:xfrm>
          <a:prstGeom prst="rect">
            <a:avLst/>
          </a:prstGeom>
          <a:noFill/>
        </p:spPr>
        <p:txBody>
          <a:bodyPr wrap="square" rtlCol="0">
            <a:spAutoFit/>
          </a:bodyPr>
          <a:lstStyle/>
          <a:p>
            <a:pPr>
              <a:tabLst>
                <a:tab pos="457200" algn="l"/>
              </a:tabLst>
            </a:pPr>
            <a:r>
              <a:rPr lang="en-US" sz="1600" dirty="0" smtClean="0">
                <a:solidFill>
                  <a:srgbClr val="002060"/>
                </a:solidFill>
              </a:rPr>
              <a:t>	</a:t>
            </a:r>
          </a:p>
          <a:p>
            <a:pPr>
              <a:tabLst>
                <a:tab pos="457200" algn="l"/>
              </a:tabLst>
            </a:pPr>
            <a:r>
              <a:rPr lang="en-US" sz="2800" b="1" dirty="0" smtClean="0">
                <a:solidFill>
                  <a:srgbClr val="002060"/>
                </a:solidFill>
              </a:rPr>
              <a:t>Transparent Pricing: Current Barriers</a:t>
            </a:r>
          </a:p>
          <a:p>
            <a:pPr>
              <a:tabLst>
                <a:tab pos="457200" algn="l"/>
              </a:tabLst>
            </a:pPr>
            <a:endParaRPr lang="en-US" sz="1200" b="1" dirty="0" smtClean="0">
              <a:solidFill>
                <a:srgbClr val="002060"/>
              </a:solidFill>
            </a:endParaRPr>
          </a:p>
          <a:p>
            <a:pPr>
              <a:tabLst>
                <a:tab pos="457200" algn="l"/>
              </a:tabLst>
            </a:pPr>
            <a:r>
              <a:rPr lang="en-US" sz="3200" dirty="0" smtClean="0">
                <a:solidFill>
                  <a:srgbClr val="002060"/>
                </a:solidFill>
              </a:rPr>
              <a:t>	</a:t>
            </a:r>
            <a:endParaRPr lang="en-US" sz="1200" dirty="0" smtClean="0">
              <a:solidFill>
                <a:srgbClr val="002060"/>
              </a:solidFill>
            </a:endParaRPr>
          </a:p>
          <a:p>
            <a:pPr>
              <a:tabLst>
                <a:tab pos="457200" algn="l"/>
              </a:tabLst>
            </a:pPr>
            <a:r>
              <a:rPr lang="en-US" sz="2400" b="1" dirty="0" smtClean="0">
                <a:solidFill>
                  <a:srgbClr val="002060"/>
                </a:solidFill>
              </a:rPr>
              <a:t>From </a:t>
            </a:r>
            <a:r>
              <a:rPr lang="en-US" sz="2400" b="1" i="1" dirty="0" smtClean="0">
                <a:solidFill>
                  <a:srgbClr val="002060"/>
                </a:solidFill>
              </a:rPr>
              <a:t>Unaccountable</a:t>
            </a:r>
            <a:r>
              <a:rPr lang="en-US" sz="2400" b="1" dirty="0" smtClean="0">
                <a:solidFill>
                  <a:srgbClr val="002060"/>
                </a:solidFill>
              </a:rPr>
              <a:t>, by Marty </a:t>
            </a:r>
            <a:r>
              <a:rPr lang="en-US" sz="2400" b="1" dirty="0" err="1" smtClean="0">
                <a:solidFill>
                  <a:srgbClr val="002060"/>
                </a:solidFill>
              </a:rPr>
              <a:t>Makary</a:t>
            </a:r>
            <a:r>
              <a:rPr lang="en-US" sz="2400" b="1" dirty="0" smtClean="0">
                <a:solidFill>
                  <a:srgbClr val="002060"/>
                </a:solidFill>
              </a:rPr>
              <a:t>, MD:</a:t>
            </a:r>
          </a:p>
          <a:p>
            <a:pPr marL="571500" indent="-228600">
              <a:buFont typeface="Arial" pitchFamily="34" charset="0"/>
              <a:buChar char="•"/>
              <a:tabLst>
                <a:tab pos="914400" algn="l"/>
              </a:tabLst>
            </a:pPr>
            <a:r>
              <a:rPr lang="en-US" sz="2400" dirty="0" smtClean="0">
                <a:solidFill>
                  <a:srgbClr val="002060"/>
                </a:solidFill>
              </a:rPr>
              <a:t>Salaries of three CEOs of Children’s Hospitals range from $5.1MM to $5.9MM</a:t>
            </a:r>
          </a:p>
          <a:p>
            <a:pPr marL="571500" indent="-228600">
              <a:buFont typeface="Arial" pitchFamily="34" charset="0"/>
              <a:buChar char="•"/>
              <a:tabLst>
                <a:tab pos="457200" algn="l"/>
              </a:tabLst>
            </a:pPr>
            <a:r>
              <a:rPr lang="en-US" sz="2400" dirty="0" smtClean="0">
                <a:solidFill>
                  <a:srgbClr val="002060"/>
                </a:solidFill>
              </a:rPr>
              <a:t>One study “estimated that a hospital gets paid $10,000 extra per surgical complication”</a:t>
            </a:r>
          </a:p>
          <a:p>
            <a:pPr marL="571500" indent="-228600">
              <a:buFont typeface="Arial" pitchFamily="34" charset="0"/>
              <a:buChar char="•"/>
              <a:tabLst>
                <a:tab pos="457200" algn="l"/>
              </a:tabLst>
            </a:pPr>
            <a:r>
              <a:rPr lang="en-US" sz="2400" dirty="0" smtClean="0">
                <a:solidFill>
                  <a:srgbClr val="002060"/>
                </a:solidFill>
              </a:rPr>
              <a:t>In 2009, “Texas Children's Hospital recorded a $275 million profit and Children's Hospital of Philadelphia (CHOP) $359 million”	</a:t>
            </a:r>
            <a:endParaRPr lang="en-US" sz="2000" dirty="0" smtClean="0">
              <a:solidFill>
                <a:srgbClr val="002060"/>
              </a:solidFill>
            </a:endParaRPr>
          </a:p>
          <a:p>
            <a:endParaRPr lang="en-US" sz="1600" dirty="0">
              <a:solidFill>
                <a:srgbClr val="002060"/>
              </a:solidFill>
            </a:endParaRPr>
          </a:p>
        </p:txBody>
      </p:sp>
      <p:sp>
        <p:nvSpPr>
          <p:cNvPr id="5" name="Rectangle 4"/>
          <p:cNvSpPr>
            <a:spLocks noChangeArrowheads="1"/>
          </p:cNvSpPr>
          <p:nvPr/>
        </p:nvSpPr>
        <p:spPr bwMode="auto">
          <a:xfrm>
            <a:off x="0" y="0"/>
            <a:ext cx="9144000" cy="1143000"/>
          </a:xfrm>
          <a:prstGeom prst="rect">
            <a:avLst/>
          </a:prstGeom>
          <a:noFill/>
          <a:ln w="9525">
            <a:noFill/>
            <a:miter lim="800000"/>
            <a:headEnd/>
            <a:tailEnd/>
          </a:ln>
        </p:spPr>
        <p:txBody>
          <a:bodyPr anchor="ctr"/>
          <a:lstStyle/>
          <a:p>
            <a:pPr algn="ctr" eaLnBrk="0" hangingPunct="0">
              <a:defRPr/>
            </a:pPr>
            <a:r>
              <a:rPr lang="en-US" sz="3600" dirty="0" smtClean="0">
                <a:ln w="3175" cmpd="sng">
                  <a:solidFill>
                    <a:srgbClr val="FFFFFF"/>
                  </a:solidFill>
                  <a:prstDash val="solid"/>
                </a:ln>
                <a:solidFill>
                  <a:srgbClr val="FFFFFF"/>
                </a:solidFill>
                <a:effectLst>
                  <a:outerShdw blurRad="50800" dist="38100" dir="5400000" algn="t" rotWithShape="0">
                    <a:prstClr val="black">
                      <a:alpha val="40000"/>
                    </a:prstClr>
                  </a:outerShdw>
                </a:effectLst>
                <a:latin typeface="Felix Titling" pitchFamily="82" charset="0"/>
                <a:ea typeface="+mj-ea"/>
                <a:cs typeface="+mj-cs"/>
              </a:rPr>
              <a:t>Costs: What do You Care About?</a:t>
            </a:r>
            <a:endParaRPr lang="en-US" sz="3600" dirty="0">
              <a:ln w="3175" cmpd="sng">
                <a:solidFill>
                  <a:srgbClr val="FFFFFF"/>
                </a:solidFill>
                <a:prstDash val="solid"/>
              </a:ln>
              <a:solidFill>
                <a:srgbClr val="FFFFFF"/>
              </a:solidFill>
              <a:effectLst>
                <a:outerShdw blurRad="50800" dist="38100" dir="5400000" algn="t" rotWithShape="0">
                  <a:prstClr val="black">
                    <a:alpha val="40000"/>
                  </a:prstClr>
                </a:outerShdw>
              </a:effectLst>
              <a:latin typeface="Felix Titling" pitchFamily="82" charset="0"/>
              <a:ea typeface="+mj-ea"/>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9"/>
          <p:cNvSpPr txBox="1">
            <a:spLocks noChangeArrowheads="1"/>
          </p:cNvSpPr>
          <p:nvPr/>
        </p:nvSpPr>
        <p:spPr bwMode="auto">
          <a:xfrm>
            <a:off x="2895600" y="1295400"/>
            <a:ext cx="3429000" cy="2862322"/>
          </a:xfrm>
          <a:prstGeom prst="rect">
            <a:avLst/>
          </a:prstGeom>
          <a:noFill/>
          <a:ln w="9525">
            <a:noFill/>
            <a:miter lim="800000"/>
            <a:headEnd/>
            <a:tailEnd/>
          </a:ln>
        </p:spPr>
        <p:txBody>
          <a:bodyPr wrap="square">
            <a:spAutoFit/>
          </a:bodyPr>
          <a:lstStyle/>
          <a:p>
            <a:pPr algn="ctr"/>
            <a:r>
              <a:rPr lang="en-US" sz="2000" b="1" dirty="0">
                <a:solidFill>
                  <a:srgbClr val="072E66"/>
                </a:solidFill>
              </a:rPr>
              <a:t>Medical Tourism</a:t>
            </a:r>
          </a:p>
          <a:p>
            <a:pPr algn="ctr"/>
            <a:r>
              <a:rPr lang="en-US" sz="2000" b="1" dirty="0" smtClean="0">
                <a:solidFill>
                  <a:srgbClr val="072E66"/>
                </a:solidFill>
              </a:rPr>
              <a:t>Carve-Outs</a:t>
            </a:r>
          </a:p>
          <a:p>
            <a:pPr algn="ctr"/>
            <a:r>
              <a:rPr lang="en-US" sz="2000" b="1" dirty="0" smtClean="0">
                <a:solidFill>
                  <a:srgbClr val="072E66"/>
                </a:solidFill>
              </a:rPr>
              <a:t>Employee </a:t>
            </a:r>
            <a:r>
              <a:rPr lang="en-US" sz="2000" b="1" dirty="0">
                <a:solidFill>
                  <a:srgbClr val="072E66"/>
                </a:solidFill>
              </a:rPr>
              <a:t>“Skin in the Game”</a:t>
            </a:r>
          </a:p>
          <a:p>
            <a:pPr algn="ctr"/>
            <a:r>
              <a:rPr lang="en-US" sz="2000" b="1" dirty="0" smtClean="0">
                <a:solidFill>
                  <a:srgbClr val="072E66"/>
                </a:solidFill>
              </a:rPr>
              <a:t>Auditing and Access to Data</a:t>
            </a:r>
            <a:endParaRPr lang="en-US" sz="2000" b="1" dirty="0">
              <a:solidFill>
                <a:srgbClr val="072E66"/>
              </a:solidFill>
            </a:endParaRPr>
          </a:p>
          <a:p>
            <a:pPr algn="ctr"/>
            <a:r>
              <a:rPr lang="en-US" sz="2000" b="1" dirty="0">
                <a:solidFill>
                  <a:srgbClr val="072E66"/>
                </a:solidFill>
              </a:rPr>
              <a:t> </a:t>
            </a:r>
            <a:r>
              <a:rPr lang="en-US" sz="2000" b="1" dirty="0" smtClean="0">
                <a:solidFill>
                  <a:srgbClr val="072E66"/>
                </a:solidFill>
              </a:rPr>
              <a:t>Negotiations</a:t>
            </a:r>
          </a:p>
          <a:p>
            <a:pPr algn="ctr"/>
            <a:r>
              <a:rPr lang="en-US" sz="2000" b="1" dirty="0" smtClean="0">
                <a:solidFill>
                  <a:srgbClr val="072E66"/>
                </a:solidFill>
              </a:rPr>
              <a:t>Direct Provider Agreements</a:t>
            </a:r>
          </a:p>
          <a:p>
            <a:pPr algn="ctr"/>
            <a:r>
              <a:rPr lang="en-US" sz="2000" b="1" dirty="0" smtClean="0">
                <a:solidFill>
                  <a:srgbClr val="072E66"/>
                </a:solidFill>
              </a:rPr>
              <a:t>Physician </a:t>
            </a:r>
            <a:r>
              <a:rPr lang="en-US" sz="2000" b="1" dirty="0">
                <a:solidFill>
                  <a:srgbClr val="072E66"/>
                </a:solidFill>
              </a:rPr>
              <a:t>Only Networks</a:t>
            </a:r>
          </a:p>
          <a:p>
            <a:pPr algn="ctr"/>
            <a:r>
              <a:rPr lang="en-US" sz="2000" b="1" dirty="0">
                <a:solidFill>
                  <a:srgbClr val="072E66"/>
                </a:solidFill>
              </a:rPr>
              <a:t>Narrow </a:t>
            </a:r>
            <a:r>
              <a:rPr lang="en-US" sz="2000" b="1" dirty="0" smtClean="0">
                <a:solidFill>
                  <a:srgbClr val="072E66"/>
                </a:solidFill>
              </a:rPr>
              <a:t>Networks</a:t>
            </a:r>
          </a:p>
          <a:p>
            <a:pPr algn="ctr"/>
            <a:endParaRPr lang="en-US" sz="2000" b="1" dirty="0">
              <a:solidFill>
                <a:srgbClr val="072E66"/>
              </a:solidFill>
            </a:endParaRPr>
          </a:p>
        </p:txBody>
      </p:sp>
      <p:graphicFrame>
        <p:nvGraphicFramePr>
          <p:cNvPr id="28" name="Diagram 27"/>
          <p:cNvGraphicFramePr/>
          <p:nvPr/>
        </p:nvGraphicFramePr>
        <p:xfrm>
          <a:off x="152400" y="1485900"/>
          <a:ext cx="8839200" cy="27228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9" name="Title 1"/>
          <p:cNvSpPr txBox="1">
            <a:spLocks/>
          </p:cNvSpPr>
          <p:nvPr/>
        </p:nvSpPr>
        <p:spPr>
          <a:xfrm>
            <a:off x="0" y="0"/>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solidFill>
                    <a:schemeClr val="bg1"/>
                  </a:solidFill>
                </a:ln>
                <a:solidFill>
                  <a:schemeClr val="bg1"/>
                </a:solidFill>
                <a:effectLst>
                  <a:outerShdw blurRad="38100" dist="38100" dir="2700000" algn="tl">
                    <a:srgbClr val="000000">
                      <a:alpha val="43137"/>
                    </a:srgbClr>
                  </a:outerShdw>
                </a:effectLst>
                <a:uLnTx/>
                <a:uFillTx/>
                <a:latin typeface="Felix Titling" pitchFamily="82" charset="0"/>
                <a:ea typeface="ＭＳ Ｐゴシック" pitchFamily="34" charset="-128"/>
                <a:cs typeface="Arial" charset="0"/>
              </a:rPr>
              <a:t>RISK MANAGEMENT</a:t>
            </a:r>
          </a:p>
        </p:txBody>
      </p:sp>
      <p:sp>
        <p:nvSpPr>
          <p:cNvPr id="21" name="TextBox 20"/>
          <p:cNvSpPr txBox="1"/>
          <p:nvPr/>
        </p:nvSpPr>
        <p:spPr>
          <a:xfrm>
            <a:off x="0" y="4590871"/>
            <a:ext cx="9144000" cy="1200329"/>
          </a:xfrm>
          <a:prstGeom prst="rect">
            <a:avLst/>
          </a:prstGeom>
          <a:noFill/>
        </p:spPr>
        <p:txBody>
          <a:bodyPr wrap="square" rtlCol="0">
            <a:spAutoFit/>
          </a:bodyPr>
          <a:lstStyle/>
          <a:p>
            <a:pPr algn="ctr"/>
            <a:r>
              <a:rPr lang="en-US" sz="2800" b="1" dirty="0" smtClean="0">
                <a:solidFill>
                  <a:srgbClr val="002060"/>
                </a:solidFill>
              </a:rPr>
              <a:t>Not all plans should be the same!</a:t>
            </a:r>
          </a:p>
          <a:p>
            <a:pPr algn="ctr"/>
            <a:endParaRPr lang="en-US" sz="2000" dirty="0" smtClean="0">
              <a:solidFill>
                <a:srgbClr val="002060"/>
              </a:solidFill>
            </a:endParaRPr>
          </a:p>
          <a:p>
            <a:pPr algn="ctr"/>
            <a:r>
              <a:rPr lang="en-US" sz="2400" dirty="0" smtClean="0">
                <a:solidFill>
                  <a:srgbClr val="002060"/>
                </a:solidFill>
              </a:rPr>
              <a:t>Example: Teachers and teamsters have different benefit needs</a:t>
            </a:r>
            <a:endParaRPr lang="en-US" sz="2400" dirty="0">
              <a:solidFill>
                <a:srgbClr val="00206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
          <p:cNvSpPr>
            <a:spLocks noChangeArrowheads="1"/>
          </p:cNvSpPr>
          <p:nvPr/>
        </p:nvSpPr>
        <p:spPr bwMode="auto">
          <a:xfrm>
            <a:off x="0" y="1371600"/>
            <a:ext cx="9144000" cy="52937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685800" marR="0" lvl="1" indent="-228600" defTabSz="914400" rtl="0" eaLnBrk="0" fontAlgn="base" latinLnBrk="0" hangingPunct="0">
              <a:lnSpc>
                <a:spcPct val="100000"/>
              </a:lnSpc>
              <a:spcBef>
                <a:spcPct val="0"/>
              </a:spcBef>
              <a:spcAft>
                <a:spcPct val="0"/>
              </a:spcAft>
              <a:buClrTx/>
              <a:buSzTx/>
              <a:tabLst/>
            </a:pPr>
            <a:r>
              <a:rPr lang="en-US" sz="2800" b="1" dirty="0" smtClean="0">
                <a:solidFill>
                  <a:srgbClr val="072E66"/>
                </a:solidFill>
                <a:ea typeface="Calibri" pitchFamily="34" charset="0"/>
                <a:cs typeface="Times New Roman" pitchFamily="18" charset="0"/>
              </a:rPr>
              <a:t>Montana Law – Things to Keep in Mind</a:t>
            </a:r>
          </a:p>
          <a:p>
            <a:pPr marL="685800" marR="0" lvl="1" indent="-228600" defTabSz="914400" rtl="0" eaLnBrk="0" fontAlgn="base" latinLnBrk="0" hangingPunct="0">
              <a:lnSpc>
                <a:spcPct val="100000"/>
              </a:lnSpc>
              <a:spcBef>
                <a:spcPct val="0"/>
              </a:spcBef>
              <a:spcAft>
                <a:spcPct val="0"/>
              </a:spcAft>
              <a:buClrTx/>
              <a:buSzTx/>
              <a:tabLst/>
            </a:pPr>
            <a:endParaRPr lang="en-US" sz="1400" b="1" dirty="0" smtClean="0">
              <a:solidFill>
                <a:srgbClr val="072E66"/>
              </a:solidFill>
              <a:ea typeface="Calibri" pitchFamily="34" charset="0"/>
              <a:cs typeface="Times New Roman" pitchFamily="18" charset="0"/>
            </a:endParaRPr>
          </a:p>
          <a:p>
            <a:pPr marL="685800" marR="0" lvl="1" indent="-228600" defTabSz="914400" rtl="0" eaLnBrk="0" fontAlgn="base" latinLnBrk="0" hangingPunct="0">
              <a:lnSpc>
                <a:spcPct val="100000"/>
              </a:lnSpc>
              <a:spcBef>
                <a:spcPct val="0"/>
              </a:spcBef>
              <a:spcAft>
                <a:spcPct val="0"/>
              </a:spcAft>
              <a:buClrTx/>
              <a:buSzTx/>
              <a:buFont typeface="Arial" pitchFamily="34" charset="0"/>
              <a:buChar char="•"/>
              <a:tabLst/>
            </a:pPr>
            <a:r>
              <a:rPr lang="en-US" sz="2000" dirty="0" smtClean="0">
                <a:solidFill>
                  <a:srgbClr val="072E66"/>
                </a:solidFill>
                <a:ea typeface="Calibri" pitchFamily="34" charset="0"/>
                <a:cs typeface="Times New Roman" pitchFamily="18" charset="0"/>
              </a:rPr>
              <a:t>Plan Administrator’s discretion is non-existent</a:t>
            </a:r>
          </a:p>
          <a:p>
            <a:pPr marL="1143000" lvl="2" indent="-228600" eaLnBrk="0" fontAlgn="base" hangingPunct="0">
              <a:spcBef>
                <a:spcPct val="0"/>
              </a:spcBef>
              <a:spcAft>
                <a:spcPct val="0"/>
              </a:spcAft>
              <a:buFont typeface="Arial" pitchFamily="34" charset="0"/>
              <a:buChar char="•"/>
            </a:pPr>
            <a:r>
              <a:rPr lang="en-US" sz="2000" i="1" dirty="0" smtClean="0">
                <a:solidFill>
                  <a:srgbClr val="072E66"/>
                </a:solidFill>
                <a:ea typeface="Calibri" pitchFamily="34" charset="0"/>
                <a:cs typeface="Times New Roman" pitchFamily="18" charset="0"/>
              </a:rPr>
              <a:t>State law: all benefit reviews done </a:t>
            </a:r>
            <a:r>
              <a:rPr lang="en-US" sz="2000" dirty="0" smtClean="0">
                <a:solidFill>
                  <a:srgbClr val="072E66"/>
                </a:solidFill>
                <a:ea typeface="Calibri" pitchFamily="34" charset="0"/>
                <a:cs typeface="Times New Roman" pitchFamily="18" charset="0"/>
              </a:rPr>
              <a:t>de novo</a:t>
            </a:r>
          </a:p>
          <a:p>
            <a:pPr marL="1143000" lvl="2" indent="-228600" eaLnBrk="0" fontAlgn="base" hangingPunct="0">
              <a:spcBef>
                <a:spcPct val="0"/>
              </a:spcBef>
              <a:spcAft>
                <a:spcPct val="0"/>
              </a:spcAft>
              <a:buFont typeface="Arial" pitchFamily="34" charset="0"/>
              <a:buChar char="•"/>
            </a:pPr>
            <a:endParaRPr lang="en-US" sz="1000" i="1" dirty="0" smtClean="0">
              <a:solidFill>
                <a:srgbClr val="072E66"/>
              </a:solidFill>
              <a:ea typeface="Calibri" pitchFamily="34" charset="0"/>
              <a:cs typeface="Times New Roman" pitchFamily="18" charset="0"/>
            </a:endParaRPr>
          </a:p>
          <a:p>
            <a:pPr marL="685800" lvl="1" indent="-228600" eaLnBrk="0" fontAlgn="base" hangingPunct="0">
              <a:spcBef>
                <a:spcPct val="0"/>
              </a:spcBef>
              <a:spcAft>
                <a:spcPct val="0"/>
              </a:spcAft>
              <a:buFont typeface="Arial" pitchFamily="34" charset="0"/>
              <a:buChar char="•"/>
            </a:pPr>
            <a:r>
              <a:rPr lang="en-US" sz="2000" dirty="0" smtClean="0">
                <a:solidFill>
                  <a:srgbClr val="072E66"/>
                </a:solidFill>
                <a:ea typeface="Calibri" pitchFamily="34" charset="0"/>
                <a:cs typeface="Times New Roman" pitchFamily="18" charset="0"/>
              </a:rPr>
              <a:t>Prompt pay statute gives 30 days</a:t>
            </a:r>
          </a:p>
          <a:p>
            <a:pPr marL="1143000" lvl="2" indent="-228600" eaLnBrk="0" fontAlgn="base" hangingPunct="0">
              <a:spcBef>
                <a:spcPct val="0"/>
              </a:spcBef>
              <a:spcAft>
                <a:spcPct val="0"/>
              </a:spcAft>
              <a:buFont typeface="Arial" pitchFamily="34" charset="0"/>
              <a:buChar char="•"/>
            </a:pPr>
            <a:r>
              <a:rPr lang="en-US" sz="2000" i="1" dirty="0" smtClean="0">
                <a:solidFill>
                  <a:srgbClr val="072E66"/>
                </a:solidFill>
                <a:ea typeface="Calibri" pitchFamily="34" charset="0"/>
                <a:cs typeface="Times New Roman" pitchFamily="18" charset="0"/>
              </a:rPr>
              <a:t>Applies to TPAs and health plans alike</a:t>
            </a:r>
          </a:p>
          <a:p>
            <a:pPr marL="1143000" lvl="2" indent="-228600" eaLnBrk="0" fontAlgn="base" hangingPunct="0">
              <a:spcBef>
                <a:spcPct val="0"/>
              </a:spcBef>
              <a:spcAft>
                <a:spcPct val="0"/>
              </a:spcAft>
              <a:buFont typeface="Arial" pitchFamily="34" charset="0"/>
              <a:buChar char="•"/>
            </a:pPr>
            <a:endParaRPr lang="en-US" sz="1000" dirty="0" smtClean="0">
              <a:solidFill>
                <a:srgbClr val="072E66"/>
              </a:solidFill>
              <a:ea typeface="Calibri" pitchFamily="34" charset="0"/>
              <a:cs typeface="Times New Roman" pitchFamily="18" charset="0"/>
            </a:endParaRPr>
          </a:p>
          <a:p>
            <a:pPr marL="685800" lvl="1" indent="-228600" eaLnBrk="0" fontAlgn="base" hangingPunct="0">
              <a:spcBef>
                <a:spcPct val="0"/>
              </a:spcBef>
              <a:spcAft>
                <a:spcPct val="0"/>
              </a:spcAft>
              <a:buFont typeface="Arial" pitchFamily="34" charset="0"/>
              <a:buChar char="•"/>
            </a:pPr>
            <a:r>
              <a:rPr lang="en-US" sz="2000" dirty="0" smtClean="0">
                <a:solidFill>
                  <a:srgbClr val="072E66"/>
                </a:solidFill>
                <a:ea typeface="Calibri" pitchFamily="34" charset="0"/>
                <a:cs typeface="Times New Roman" pitchFamily="18" charset="0"/>
              </a:rPr>
              <a:t>Plan required to cover certain mandated benefits</a:t>
            </a:r>
          </a:p>
          <a:p>
            <a:pPr marL="1143000" lvl="2" indent="-228600" eaLnBrk="0" fontAlgn="base" hangingPunct="0">
              <a:spcBef>
                <a:spcPct val="0"/>
              </a:spcBef>
              <a:spcAft>
                <a:spcPct val="0"/>
              </a:spcAft>
              <a:buFont typeface="Arial" pitchFamily="34" charset="0"/>
              <a:buChar char="•"/>
            </a:pPr>
            <a:r>
              <a:rPr lang="en-US" sz="2000" i="1" dirty="0" smtClean="0">
                <a:solidFill>
                  <a:srgbClr val="072E66"/>
                </a:solidFill>
                <a:ea typeface="Calibri" pitchFamily="34" charset="0"/>
                <a:cs typeface="Times New Roman" pitchFamily="18" charset="0"/>
              </a:rPr>
              <a:t>Autism, diabetes, mental illness, reconstruction after mastectomy, and others</a:t>
            </a:r>
          </a:p>
          <a:p>
            <a:pPr marL="1143000" lvl="2" indent="-228600" eaLnBrk="0" fontAlgn="base" hangingPunct="0">
              <a:spcBef>
                <a:spcPct val="0"/>
              </a:spcBef>
              <a:spcAft>
                <a:spcPct val="0"/>
              </a:spcAft>
              <a:buFont typeface="Arial" pitchFamily="34" charset="0"/>
              <a:buChar char="•"/>
            </a:pPr>
            <a:endParaRPr lang="en-US" sz="1000" i="1" dirty="0" smtClean="0">
              <a:solidFill>
                <a:srgbClr val="072E66"/>
              </a:solidFill>
              <a:ea typeface="Calibri" pitchFamily="34" charset="0"/>
              <a:cs typeface="Times New Roman" pitchFamily="18" charset="0"/>
            </a:endParaRPr>
          </a:p>
          <a:p>
            <a:pPr marL="685800" lvl="1" indent="-228600" eaLnBrk="0" fontAlgn="base" hangingPunct="0">
              <a:spcBef>
                <a:spcPct val="0"/>
              </a:spcBef>
              <a:spcAft>
                <a:spcPct val="0"/>
              </a:spcAft>
              <a:buFont typeface="Arial" pitchFamily="34" charset="0"/>
              <a:buChar char="•"/>
            </a:pPr>
            <a:r>
              <a:rPr lang="en-US" sz="2000" dirty="0" smtClean="0">
                <a:solidFill>
                  <a:srgbClr val="072E66"/>
                </a:solidFill>
                <a:ea typeface="Calibri" pitchFamily="34" charset="0"/>
                <a:cs typeface="Times New Roman" pitchFamily="18" charset="0"/>
              </a:rPr>
              <a:t>Made-Whole Rule</a:t>
            </a:r>
          </a:p>
          <a:p>
            <a:pPr marL="1143000" lvl="2" indent="-228600" eaLnBrk="0" fontAlgn="base" hangingPunct="0">
              <a:spcBef>
                <a:spcPct val="0"/>
              </a:spcBef>
              <a:spcAft>
                <a:spcPct val="0"/>
              </a:spcAft>
              <a:buFont typeface="Arial" pitchFamily="34" charset="0"/>
              <a:buChar char="•"/>
            </a:pPr>
            <a:r>
              <a:rPr lang="en-US" sz="2000" i="1" dirty="0" smtClean="0">
                <a:solidFill>
                  <a:srgbClr val="072E66"/>
                </a:solidFill>
                <a:ea typeface="Calibri" pitchFamily="34" charset="0"/>
                <a:cs typeface="Times New Roman" pitchFamily="18" charset="0"/>
              </a:rPr>
              <a:t>No recovery unless participant completely made whole</a:t>
            </a:r>
          </a:p>
          <a:p>
            <a:pPr marL="1143000" lvl="2" indent="-228600" eaLnBrk="0" fontAlgn="base" hangingPunct="0">
              <a:spcBef>
                <a:spcPct val="0"/>
              </a:spcBef>
              <a:spcAft>
                <a:spcPct val="0"/>
              </a:spcAft>
              <a:buFont typeface="Arial" pitchFamily="34" charset="0"/>
              <a:buChar char="•"/>
            </a:pPr>
            <a:endParaRPr lang="en-US" sz="1000" i="1" dirty="0" smtClean="0">
              <a:solidFill>
                <a:srgbClr val="072E66"/>
              </a:solidFill>
              <a:ea typeface="Calibri" pitchFamily="34" charset="0"/>
              <a:cs typeface="Times New Roman" pitchFamily="18" charset="0"/>
            </a:endParaRPr>
          </a:p>
          <a:p>
            <a:pPr marL="685800" lvl="1" indent="-228600" eaLnBrk="0" fontAlgn="base" hangingPunct="0">
              <a:spcBef>
                <a:spcPct val="0"/>
              </a:spcBef>
              <a:spcAft>
                <a:spcPct val="0"/>
              </a:spcAft>
              <a:buFont typeface="Arial" pitchFamily="34" charset="0"/>
              <a:buChar char="•"/>
            </a:pPr>
            <a:r>
              <a:rPr lang="en-US" sz="2000" dirty="0" smtClean="0">
                <a:solidFill>
                  <a:srgbClr val="072E66"/>
                </a:solidFill>
                <a:ea typeface="Calibri" pitchFamily="34" charset="0"/>
                <a:cs typeface="Times New Roman" pitchFamily="18" charset="0"/>
              </a:rPr>
              <a:t>Common Fund Doctrine</a:t>
            </a:r>
          </a:p>
          <a:p>
            <a:pPr marL="1143000" lvl="2" indent="-228600" eaLnBrk="0" fontAlgn="base" hangingPunct="0">
              <a:spcBef>
                <a:spcPct val="0"/>
              </a:spcBef>
              <a:spcAft>
                <a:spcPct val="0"/>
              </a:spcAft>
              <a:buFont typeface="Arial" pitchFamily="34" charset="0"/>
              <a:buChar char="•"/>
            </a:pPr>
            <a:r>
              <a:rPr lang="en-US" sz="2000" i="1" dirty="0" smtClean="0">
                <a:solidFill>
                  <a:srgbClr val="072E66"/>
                </a:solidFill>
                <a:ea typeface="Calibri" pitchFamily="34" charset="0"/>
                <a:cs typeface="Times New Roman" pitchFamily="18" charset="0"/>
              </a:rPr>
              <a:t>Requirement to reduce lien by reasonable attorney fees</a:t>
            </a:r>
          </a:p>
          <a:p>
            <a:pPr marL="1143000" lvl="2" indent="-228600" eaLnBrk="0" fontAlgn="base" hangingPunct="0">
              <a:spcBef>
                <a:spcPct val="0"/>
              </a:spcBef>
              <a:spcAft>
                <a:spcPct val="0"/>
              </a:spcAft>
            </a:pPr>
            <a:endParaRPr lang="en-US" sz="2000" i="1" dirty="0" smtClean="0">
              <a:solidFill>
                <a:srgbClr val="072E66"/>
              </a:solidFill>
              <a:ea typeface="Calibri" pitchFamily="34" charset="0"/>
              <a:cs typeface="Times New Roman" pitchFamily="18" charset="0"/>
            </a:endParaRPr>
          </a:p>
          <a:p>
            <a:pPr marL="1143000" lvl="2" indent="-228600" eaLnBrk="0" fontAlgn="base" hangingPunct="0">
              <a:spcBef>
                <a:spcPct val="0"/>
              </a:spcBef>
              <a:spcAft>
                <a:spcPct val="0"/>
              </a:spcAft>
              <a:buFont typeface="Arial" pitchFamily="34" charset="0"/>
              <a:buChar char="•"/>
            </a:pPr>
            <a:endParaRPr lang="en-US" sz="1400" i="1" dirty="0" smtClean="0">
              <a:solidFill>
                <a:srgbClr val="072E66"/>
              </a:solidFill>
              <a:ea typeface="Calibri" pitchFamily="34" charset="0"/>
              <a:cs typeface="Times New Roman" pitchFamily="18" charset="0"/>
            </a:endParaRPr>
          </a:p>
        </p:txBody>
      </p:sp>
      <p:sp>
        <p:nvSpPr>
          <p:cNvPr id="11" name="Title 1"/>
          <p:cNvSpPr>
            <a:spLocks noGrp="1"/>
          </p:cNvSpPr>
          <p:nvPr>
            <p:ph type="title"/>
          </p:nvPr>
        </p:nvSpPr>
        <p:spPr>
          <a:xfrm>
            <a:off x="0" y="0"/>
            <a:ext cx="9144000" cy="1143000"/>
          </a:xfrm>
          <a:noFill/>
        </p:spPr>
        <p:txBody>
          <a:bodyPr>
            <a:normAutofit/>
          </a:bodyPr>
          <a:lstStyle/>
          <a:p>
            <a:r>
              <a:rPr lang="en-US" sz="4000" dirty="0" smtClean="0">
                <a:ln>
                  <a:solidFill>
                    <a:schemeClr val="bg1"/>
                  </a:solidFill>
                </a:ln>
                <a:effectLst>
                  <a:outerShdw blurRad="38100" dist="38100" dir="2700000" algn="tl">
                    <a:srgbClr val="000000">
                      <a:alpha val="43137"/>
                    </a:srgbClr>
                  </a:outerShdw>
                </a:effectLst>
                <a:latin typeface="Felix Titling" pitchFamily="82" charset="0"/>
                <a:ea typeface="ＭＳ Ｐゴシック" pitchFamily="34" charset="-128"/>
                <a:cs typeface="Arial" charset="0"/>
              </a:rPr>
              <a:t>RISK MANAGEMENT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a:spLocks noChangeArrowheads="1"/>
          </p:cNvSpPr>
          <p:nvPr/>
        </p:nvSpPr>
        <p:spPr bwMode="auto">
          <a:xfrm>
            <a:off x="0" y="0"/>
            <a:ext cx="9144000" cy="1143000"/>
          </a:xfrm>
          <a:prstGeom prst="rect">
            <a:avLst/>
          </a:prstGeom>
          <a:noFill/>
          <a:ln w="9525">
            <a:noFill/>
            <a:miter lim="800000"/>
            <a:headEnd/>
            <a:tailEnd/>
          </a:ln>
        </p:spPr>
        <p:txBody>
          <a:bodyPr anchor="ctr"/>
          <a:lstStyle/>
          <a:p>
            <a:pPr algn="ctr" eaLnBrk="0" hangingPunct="0">
              <a:defRPr/>
            </a:pPr>
            <a:r>
              <a:rPr lang="en-US" sz="4000" dirty="0" smtClean="0">
                <a:ln w="3175" cmpd="sng">
                  <a:solidFill>
                    <a:srgbClr val="FFFFFF"/>
                  </a:solidFill>
                  <a:prstDash val="solid"/>
                </a:ln>
                <a:solidFill>
                  <a:srgbClr val="FFFFFF"/>
                </a:solidFill>
                <a:effectLst>
                  <a:outerShdw blurRad="50800" dist="38100" dir="5400000" algn="t" rotWithShape="0">
                    <a:prstClr val="black">
                      <a:alpha val="40000"/>
                    </a:prstClr>
                  </a:outerShdw>
                </a:effectLst>
                <a:latin typeface="Felix Titling" pitchFamily="82" charset="0"/>
                <a:ea typeface="+mj-ea"/>
                <a:cs typeface="+mj-cs"/>
              </a:rPr>
              <a:t>RISK MANAGEMENT</a:t>
            </a:r>
          </a:p>
        </p:txBody>
      </p:sp>
      <p:sp>
        <p:nvSpPr>
          <p:cNvPr id="8" name="TextBox 7"/>
          <p:cNvSpPr txBox="1"/>
          <p:nvPr/>
        </p:nvSpPr>
        <p:spPr>
          <a:xfrm>
            <a:off x="76200" y="1905774"/>
            <a:ext cx="8915400" cy="4401205"/>
          </a:xfrm>
          <a:prstGeom prst="rect">
            <a:avLst/>
          </a:prstGeom>
          <a:noFill/>
        </p:spPr>
        <p:txBody>
          <a:bodyPr wrap="square" rtlCol="0">
            <a:spAutoFit/>
          </a:bodyPr>
          <a:lstStyle/>
          <a:p>
            <a:pPr marL="457200"/>
            <a:r>
              <a:rPr lang="en-US" sz="2000" b="1" dirty="0" smtClean="0">
                <a:solidFill>
                  <a:srgbClr val="002060"/>
                </a:solidFill>
              </a:rPr>
              <a:t>Primary Fiduciary Duties of Plan Administrator:</a:t>
            </a:r>
          </a:p>
          <a:p>
            <a:pPr marL="685800" indent="342900">
              <a:buFont typeface="Calibri" pitchFamily="34" charset="0"/>
              <a:buChar char="-"/>
            </a:pPr>
            <a:r>
              <a:rPr lang="en-US" sz="2000" dirty="0" smtClean="0">
                <a:solidFill>
                  <a:srgbClr val="002060"/>
                </a:solidFill>
              </a:rPr>
              <a:t>Follow the SPD and act reasonably</a:t>
            </a:r>
          </a:p>
          <a:p>
            <a:pPr marL="400050"/>
            <a:endParaRPr lang="en-US" sz="2000" b="1" dirty="0" smtClean="0">
              <a:solidFill>
                <a:srgbClr val="002060"/>
              </a:solidFill>
            </a:endParaRPr>
          </a:p>
          <a:p>
            <a:pPr marL="400050"/>
            <a:r>
              <a:rPr lang="en-US" sz="2000" b="1" dirty="0" smtClean="0">
                <a:solidFill>
                  <a:srgbClr val="002060"/>
                </a:solidFill>
              </a:rPr>
              <a:t>Who Wants to Be A Fiduciary?</a:t>
            </a:r>
          </a:p>
          <a:p>
            <a:pPr marL="685800" indent="342900"/>
            <a:endParaRPr lang="en-US" sz="2000" dirty="0" smtClean="0">
              <a:solidFill>
                <a:srgbClr val="002060"/>
              </a:solidFill>
            </a:endParaRPr>
          </a:p>
          <a:p>
            <a:pPr marL="457200"/>
            <a:r>
              <a:rPr lang="en-US" sz="2000" b="1" i="1" dirty="0" smtClean="0">
                <a:solidFill>
                  <a:srgbClr val="002060"/>
                </a:solidFill>
              </a:rPr>
              <a:t>Johnson &amp; Towers v. Corporate Synergies Group </a:t>
            </a:r>
            <a:r>
              <a:rPr lang="en-US" sz="2000" b="1" dirty="0" smtClean="0">
                <a:solidFill>
                  <a:srgbClr val="002060"/>
                </a:solidFill>
              </a:rPr>
              <a:t>(6/23/15)</a:t>
            </a:r>
          </a:p>
          <a:p>
            <a:pPr marL="685800" indent="342900">
              <a:buFont typeface="Calibri" pitchFamily="34" charset="0"/>
              <a:buChar char="-"/>
              <a:tabLst>
                <a:tab pos="1028700" algn="l"/>
              </a:tabLst>
            </a:pPr>
            <a:r>
              <a:rPr lang="en-US" sz="2000" dirty="0" smtClean="0">
                <a:solidFill>
                  <a:srgbClr val="002060"/>
                </a:solidFill>
              </a:rPr>
              <a:t>Facts: Broker knew that SPD covered widowed spouses but broker 	recommended stop-loss policy without “widowed spouse” rider (former 	policy did have the rider)</a:t>
            </a:r>
          </a:p>
          <a:p>
            <a:pPr marL="685800" indent="342900">
              <a:buFont typeface="Calibri" pitchFamily="34" charset="0"/>
              <a:buChar char="-"/>
            </a:pPr>
            <a:r>
              <a:rPr lang="en-US" sz="2000" dirty="0" smtClean="0">
                <a:solidFill>
                  <a:srgbClr val="002060"/>
                </a:solidFill>
              </a:rPr>
              <a:t>The How and the Why: Broker assumed fiduciary duty</a:t>
            </a:r>
          </a:p>
          <a:p>
            <a:pPr marL="685800" indent="342900">
              <a:buFont typeface="Calibri" pitchFamily="34" charset="0"/>
              <a:buChar char="-"/>
            </a:pPr>
            <a:r>
              <a:rPr lang="en-US" sz="2000" b="1" dirty="0" smtClean="0">
                <a:solidFill>
                  <a:srgbClr val="002060"/>
                </a:solidFill>
              </a:rPr>
              <a:t>Court: Broker breached fiduciary duty!</a:t>
            </a:r>
          </a:p>
          <a:p>
            <a:pPr marL="1200150" lvl="2" indent="342900">
              <a:buFont typeface="Calibri" pitchFamily="34" charset="0"/>
              <a:buChar char="-"/>
            </a:pPr>
            <a:r>
              <a:rPr lang="en-US" sz="2000" dirty="0" smtClean="0">
                <a:solidFill>
                  <a:srgbClr val="002060"/>
                </a:solidFill>
              </a:rPr>
              <a:t>How could it have been different?</a:t>
            </a:r>
          </a:p>
          <a:p>
            <a:pPr marL="457200"/>
            <a:r>
              <a:rPr lang="en-US" sz="2000" dirty="0" smtClean="0">
                <a:solidFill>
                  <a:srgbClr val="002060"/>
                </a:solidFill>
              </a:rPr>
              <a:t>  </a:t>
            </a:r>
          </a:p>
          <a:p>
            <a:pPr marL="457200"/>
            <a:r>
              <a:rPr lang="en-US" sz="2000" b="1" dirty="0" smtClean="0">
                <a:solidFill>
                  <a:srgbClr val="002060"/>
                </a:solidFill>
              </a:rPr>
              <a:t>The Importance of Understanding Your Role in the Risk Spectrum</a:t>
            </a:r>
            <a:endParaRPr lang="en-US" dirty="0">
              <a:solidFill>
                <a:srgbClr val="002060"/>
              </a:solidFill>
            </a:endParaRPr>
          </a:p>
        </p:txBody>
      </p:sp>
      <p:sp>
        <p:nvSpPr>
          <p:cNvPr id="4" name="TextBox 3"/>
          <p:cNvSpPr txBox="1"/>
          <p:nvPr/>
        </p:nvSpPr>
        <p:spPr>
          <a:xfrm>
            <a:off x="76200" y="1219200"/>
            <a:ext cx="9067800" cy="523220"/>
          </a:xfrm>
          <a:prstGeom prst="rect">
            <a:avLst/>
          </a:prstGeom>
          <a:noFill/>
        </p:spPr>
        <p:txBody>
          <a:bodyPr wrap="square" rtlCol="0">
            <a:spAutoFit/>
          </a:bodyPr>
          <a:lstStyle/>
          <a:p>
            <a:r>
              <a:rPr lang="en-US" sz="2800" b="1" dirty="0" smtClean="0">
                <a:solidFill>
                  <a:srgbClr val="002060"/>
                </a:solidFill>
              </a:rPr>
              <a:t>Legal Overview: Fiduciary Duties</a:t>
            </a:r>
            <a:endParaRPr lang="en-US" sz="2800" b="1" dirty="0">
              <a:solidFill>
                <a:srgbClr val="00206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
          <p:cNvSpPr>
            <a:spLocks noChangeArrowheads="1"/>
          </p:cNvSpPr>
          <p:nvPr/>
        </p:nvSpPr>
        <p:spPr bwMode="auto">
          <a:xfrm>
            <a:off x="0" y="1500428"/>
            <a:ext cx="9144000" cy="45858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685800" marR="0" lvl="1" indent="-228600" defTabSz="914400" rtl="0" eaLnBrk="0" fontAlgn="base" latinLnBrk="0" hangingPunct="0">
              <a:lnSpc>
                <a:spcPct val="100000"/>
              </a:lnSpc>
              <a:spcBef>
                <a:spcPct val="0"/>
              </a:spcBef>
              <a:spcAft>
                <a:spcPct val="0"/>
              </a:spcAft>
              <a:buClrTx/>
              <a:buSzTx/>
              <a:tabLst/>
            </a:pPr>
            <a:r>
              <a:rPr lang="en-US" sz="3200" b="1" dirty="0" smtClean="0">
                <a:solidFill>
                  <a:srgbClr val="072E66"/>
                </a:solidFill>
                <a:ea typeface="Calibri" pitchFamily="34" charset="0"/>
                <a:cs typeface="Times New Roman" pitchFamily="18" charset="0"/>
              </a:rPr>
              <a:t>Fiduciary Duties – Example</a:t>
            </a:r>
          </a:p>
          <a:p>
            <a:pPr marL="1143000" lvl="2" indent="-228600" eaLnBrk="0" fontAlgn="base" hangingPunct="0">
              <a:spcBef>
                <a:spcPct val="0"/>
              </a:spcBef>
              <a:spcAft>
                <a:spcPct val="0"/>
              </a:spcAft>
              <a:buFont typeface="Arial" pitchFamily="34" charset="0"/>
              <a:buChar char="•"/>
            </a:pPr>
            <a:endParaRPr lang="en-US" sz="2000" dirty="0" smtClean="0">
              <a:solidFill>
                <a:srgbClr val="072E66"/>
              </a:solidFill>
              <a:ea typeface="Calibri" pitchFamily="34" charset="0"/>
              <a:cs typeface="Times New Roman" pitchFamily="18" charset="0"/>
            </a:endParaRPr>
          </a:p>
          <a:p>
            <a:pPr marL="685800" lvl="1" indent="-228600" eaLnBrk="0" fontAlgn="base" hangingPunct="0">
              <a:spcBef>
                <a:spcPct val="0"/>
              </a:spcBef>
              <a:spcAft>
                <a:spcPct val="0"/>
              </a:spcAft>
              <a:buFont typeface="Arial" pitchFamily="34" charset="0"/>
              <a:buChar char="•"/>
            </a:pPr>
            <a:r>
              <a:rPr lang="en-US" sz="2400" dirty="0" smtClean="0">
                <a:solidFill>
                  <a:srgbClr val="072E66"/>
                </a:solidFill>
                <a:ea typeface="Calibri" pitchFamily="34" charset="0"/>
                <a:cs typeface="Times New Roman" pitchFamily="18" charset="0"/>
              </a:rPr>
              <a:t>Out-of-network services billed at $642,000</a:t>
            </a:r>
          </a:p>
          <a:p>
            <a:pPr marL="1143000" lvl="2" indent="-228600" eaLnBrk="0" fontAlgn="base" hangingPunct="0">
              <a:spcBef>
                <a:spcPct val="0"/>
              </a:spcBef>
              <a:spcAft>
                <a:spcPct val="0"/>
              </a:spcAft>
              <a:buFont typeface="Arial" pitchFamily="34" charset="0"/>
              <a:buChar char="•"/>
            </a:pPr>
            <a:r>
              <a:rPr lang="en-US" sz="2400" dirty="0" smtClean="0">
                <a:solidFill>
                  <a:srgbClr val="072E66"/>
                </a:solidFill>
                <a:ea typeface="Calibri" pitchFamily="34" charset="0"/>
                <a:cs typeface="Times New Roman" pitchFamily="18" charset="0"/>
              </a:rPr>
              <a:t>Medicare would have paid $89,000</a:t>
            </a:r>
          </a:p>
          <a:p>
            <a:pPr marL="685800" lvl="1" indent="-228600" eaLnBrk="0" fontAlgn="base" hangingPunct="0">
              <a:spcBef>
                <a:spcPct val="0"/>
              </a:spcBef>
              <a:spcAft>
                <a:spcPct val="0"/>
              </a:spcAft>
              <a:buFont typeface="Arial" pitchFamily="34" charset="0"/>
              <a:buChar char="•"/>
            </a:pPr>
            <a:endParaRPr lang="en-US" sz="2400" dirty="0" smtClean="0">
              <a:solidFill>
                <a:srgbClr val="072E66"/>
              </a:solidFill>
              <a:ea typeface="Calibri" pitchFamily="34" charset="0"/>
              <a:cs typeface="Times New Roman" pitchFamily="18" charset="0"/>
            </a:endParaRPr>
          </a:p>
          <a:p>
            <a:pPr marL="685800" lvl="1" indent="-228600" eaLnBrk="0" fontAlgn="base" hangingPunct="0">
              <a:spcBef>
                <a:spcPct val="0"/>
              </a:spcBef>
              <a:spcAft>
                <a:spcPct val="0"/>
              </a:spcAft>
              <a:buFont typeface="Arial" pitchFamily="34" charset="0"/>
              <a:buChar char="•"/>
            </a:pPr>
            <a:r>
              <a:rPr lang="en-US" sz="2400" dirty="0" smtClean="0">
                <a:solidFill>
                  <a:srgbClr val="072E66"/>
                </a:solidFill>
                <a:ea typeface="Calibri" pitchFamily="34" charset="0"/>
                <a:cs typeface="Times New Roman" pitchFamily="18" charset="0"/>
              </a:rPr>
              <a:t>SPD defines U&amp;C as the prevailing charge in the area</a:t>
            </a:r>
          </a:p>
          <a:p>
            <a:pPr marL="685800" lvl="1" indent="-228600" eaLnBrk="0" fontAlgn="base" hangingPunct="0">
              <a:spcBef>
                <a:spcPct val="0"/>
              </a:spcBef>
              <a:spcAft>
                <a:spcPct val="0"/>
              </a:spcAft>
              <a:buFont typeface="Arial" pitchFamily="34" charset="0"/>
              <a:buChar char="•"/>
            </a:pPr>
            <a:endParaRPr lang="en-US" sz="2400" dirty="0" smtClean="0">
              <a:solidFill>
                <a:srgbClr val="072E66"/>
              </a:solidFill>
              <a:ea typeface="Calibri" pitchFamily="34" charset="0"/>
              <a:cs typeface="Times New Roman" pitchFamily="18" charset="0"/>
            </a:endParaRPr>
          </a:p>
          <a:p>
            <a:pPr marL="685800" lvl="1" indent="-228600" eaLnBrk="0" fontAlgn="base" hangingPunct="0">
              <a:spcBef>
                <a:spcPct val="0"/>
              </a:spcBef>
              <a:spcAft>
                <a:spcPct val="0"/>
              </a:spcAft>
              <a:buFont typeface="Arial" pitchFamily="34" charset="0"/>
              <a:buChar char="•"/>
            </a:pPr>
            <a:r>
              <a:rPr lang="en-US" sz="2400" dirty="0" smtClean="0">
                <a:solidFill>
                  <a:srgbClr val="072E66"/>
                </a:solidFill>
                <a:ea typeface="Calibri" pitchFamily="34" charset="0"/>
                <a:cs typeface="Times New Roman" pitchFamily="18" charset="0"/>
              </a:rPr>
              <a:t>Plan paid 150% of the Medicare allowable rate</a:t>
            </a:r>
          </a:p>
          <a:p>
            <a:pPr marL="1143000" lvl="2" indent="-228600" eaLnBrk="0" fontAlgn="base" hangingPunct="0">
              <a:spcBef>
                <a:spcPct val="0"/>
              </a:spcBef>
              <a:spcAft>
                <a:spcPct val="0"/>
              </a:spcAft>
              <a:buFont typeface="Arial" pitchFamily="34" charset="0"/>
              <a:buChar char="•"/>
            </a:pPr>
            <a:r>
              <a:rPr lang="en-US" sz="2400" dirty="0" smtClean="0">
                <a:solidFill>
                  <a:srgbClr val="072E66"/>
                </a:solidFill>
                <a:ea typeface="Calibri" pitchFamily="34" charset="0"/>
                <a:cs typeface="Times New Roman" pitchFamily="18" charset="0"/>
              </a:rPr>
              <a:t>Said it was “a reasonable rate,” but not supported in SPD</a:t>
            </a:r>
          </a:p>
          <a:p>
            <a:pPr marL="685800" lvl="1" indent="-228600" eaLnBrk="0" fontAlgn="base" hangingPunct="0">
              <a:spcBef>
                <a:spcPct val="0"/>
              </a:spcBef>
              <a:spcAft>
                <a:spcPct val="0"/>
              </a:spcAft>
              <a:buFont typeface="Arial" pitchFamily="34" charset="0"/>
              <a:buChar char="•"/>
            </a:pPr>
            <a:endParaRPr lang="en-US" sz="2400" dirty="0" smtClean="0">
              <a:solidFill>
                <a:srgbClr val="072E66"/>
              </a:solidFill>
              <a:ea typeface="Calibri" pitchFamily="34" charset="0"/>
              <a:cs typeface="Times New Roman" pitchFamily="18" charset="0"/>
            </a:endParaRPr>
          </a:p>
          <a:p>
            <a:pPr marL="685800" lvl="1" indent="-228600" eaLnBrk="0" fontAlgn="base" hangingPunct="0">
              <a:spcBef>
                <a:spcPct val="0"/>
              </a:spcBef>
              <a:spcAft>
                <a:spcPct val="0"/>
              </a:spcAft>
              <a:buFont typeface="Arial" pitchFamily="34" charset="0"/>
              <a:buChar char="•"/>
            </a:pPr>
            <a:r>
              <a:rPr lang="en-US" sz="2400" b="1" dirty="0" smtClean="0">
                <a:solidFill>
                  <a:srgbClr val="072E66"/>
                </a:solidFill>
                <a:ea typeface="Calibri" pitchFamily="34" charset="0"/>
                <a:cs typeface="Times New Roman" pitchFamily="18" charset="0"/>
              </a:rPr>
              <a:t>Court: Plan Administrator breached fiduciary duty</a:t>
            </a:r>
          </a:p>
          <a:p>
            <a:pPr marL="1143000" lvl="2" indent="-228600" eaLnBrk="0" fontAlgn="base" hangingPunct="0">
              <a:spcBef>
                <a:spcPct val="0"/>
              </a:spcBef>
              <a:spcAft>
                <a:spcPct val="0"/>
              </a:spcAft>
              <a:buFont typeface="Arial" pitchFamily="34" charset="0"/>
              <a:buChar char="•"/>
            </a:pPr>
            <a:r>
              <a:rPr lang="en-US" sz="2400" b="1" dirty="0" smtClean="0">
                <a:solidFill>
                  <a:srgbClr val="072E66"/>
                </a:solidFill>
                <a:ea typeface="Calibri" pitchFamily="34" charset="0"/>
                <a:cs typeface="Times New Roman" pitchFamily="18" charset="0"/>
              </a:rPr>
              <a:t>Court awarded $85,000 in penalties and interest</a:t>
            </a:r>
          </a:p>
        </p:txBody>
      </p:sp>
      <p:sp>
        <p:nvSpPr>
          <p:cNvPr id="11" name="Title 1"/>
          <p:cNvSpPr>
            <a:spLocks noGrp="1"/>
          </p:cNvSpPr>
          <p:nvPr>
            <p:ph type="title"/>
          </p:nvPr>
        </p:nvSpPr>
        <p:spPr>
          <a:xfrm>
            <a:off x="0" y="0"/>
            <a:ext cx="9144000" cy="1143000"/>
          </a:xfrm>
        </p:spPr>
        <p:txBody>
          <a:bodyPr>
            <a:normAutofit/>
          </a:bodyPr>
          <a:lstStyle/>
          <a:p>
            <a:r>
              <a:rPr lang="en-US" sz="4000" dirty="0" smtClean="0">
                <a:ln>
                  <a:solidFill>
                    <a:schemeClr val="bg1"/>
                  </a:solidFill>
                </a:ln>
                <a:effectLst>
                  <a:outerShdw blurRad="38100" dist="38100" dir="2700000" algn="tl">
                    <a:srgbClr val="000000">
                      <a:alpha val="43137"/>
                    </a:srgbClr>
                  </a:outerShdw>
                </a:effectLst>
                <a:latin typeface="Felix Titling" pitchFamily="82" charset="0"/>
                <a:ea typeface="ＭＳ Ｐゴシック" pitchFamily="34" charset="-128"/>
                <a:cs typeface="Arial" charset="0"/>
              </a:rPr>
              <a:t>RISK MANAGEMENT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4"/>
          <p:cNvSpPr>
            <a:spLocks noChangeArrowheads="1"/>
          </p:cNvSpPr>
          <p:nvPr/>
        </p:nvSpPr>
        <p:spPr bwMode="auto">
          <a:xfrm>
            <a:off x="0" y="1"/>
            <a:ext cx="9144000" cy="1066800"/>
          </a:xfrm>
          <a:prstGeom prst="rect">
            <a:avLst/>
          </a:prstGeom>
          <a:noFill/>
          <a:ln w="9525">
            <a:noFill/>
            <a:miter lim="800000"/>
            <a:headEnd/>
            <a:tailEnd/>
          </a:ln>
        </p:spPr>
        <p:txBody>
          <a:bodyPr anchor="ctr"/>
          <a:lstStyle/>
          <a:p>
            <a:pPr algn="ctr" eaLnBrk="0" hangingPunct="0">
              <a:defRPr/>
            </a:pPr>
            <a:endParaRPr lang="en-US" sz="3600" dirty="0">
              <a:ln w="3175" cmpd="sng">
                <a:solidFill>
                  <a:srgbClr val="FFFFFF"/>
                </a:solidFill>
                <a:prstDash val="solid"/>
              </a:ln>
              <a:solidFill>
                <a:srgbClr val="FFFFFF"/>
              </a:solidFill>
              <a:effectLst>
                <a:outerShdw blurRad="50800" dist="38100" dir="5400000" algn="t" rotWithShape="0">
                  <a:prstClr val="black">
                    <a:alpha val="40000"/>
                  </a:prstClr>
                </a:outerShdw>
              </a:effectLst>
              <a:latin typeface="Felix Titling" pitchFamily="82" charset="0"/>
              <a:ea typeface="+mj-ea"/>
              <a:cs typeface="+mj-cs"/>
            </a:endParaRPr>
          </a:p>
        </p:txBody>
      </p:sp>
      <p:sp>
        <p:nvSpPr>
          <p:cNvPr id="12" name="Rectangle 4"/>
          <p:cNvSpPr>
            <a:spLocks noChangeArrowheads="1"/>
          </p:cNvSpPr>
          <p:nvPr/>
        </p:nvSpPr>
        <p:spPr bwMode="auto">
          <a:xfrm>
            <a:off x="0" y="0"/>
            <a:ext cx="9144000" cy="1431925"/>
          </a:xfrm>
          <a:prstGeom prst="rect">
            <a:avLst/>
          </a:prstGeom>
          <a:noFill/>
          <a:ln w="9525">
            <a:noFill/>
            <a:miter lim="800000"/>
            <a:headEnd/>
            <a:tailEnd/>
          </a:ln>
        </p:spPr>
        <p:txBody>
          <a:bodyPr anchor="ctr"/>
          <a:lstStyle/>
          <a:p>
            <a:pPr algn="ctr" eaLnBrk="0" hangingPunct="0">
              <a:defRPr/>
            </a:pPr>
            <a:endParaRPr lang="en-US" sz="3600" dirty="0">
              <a:ln w="3175" cmpd="sng">
                <a:solidFill>
                  <a:srgbClr val="FFFFFF"/>
                </a:solidFill>
                <a:prstDash val="solid"/>
              </a:ln>
              <a:solidFill>
                <a:srgbClr val="FFFFFF"/>
              </a:solidFill>
              <a:effectLst>
                <a:outerShdw blurRad="50800" dist="38100" dir="5400000" algn="t" rotWithShape="0">
                  <a:prstClr val="black">
                    <a:alpha val="40000"/>
                  </a:prstClr>
                </a:outerShdw>
              </a:effectLst>
              <a:latin typeface="Felix Titling" pitchFamily="82" charset="0"/>
            </a:endParaRPr>
          </a:p>
        </p:txBody>
      </p:sp>
      <p:sp>
        <p:nvSpPr>
          <p:cNvPr id="10" name="Rectangle 4"/>
          <p:cNvSpPr>
            <a:spLocks noChangeArrowheads="1"/>
          </p:cNvSpPr>
          <p:nvPr/>
        </p:nvSpPr>
        <p:spPr bwMode="auto">
          <a:xfrm>
            <a:off x="0" y="0"/>
            <a:ext cx="9144000" cy="1143000"/>
          </a:xfrm>
          <a:prstGeom prst="rect">
            <a:avLst/>
          </a:prstGeom>
          <a:noFill/>
          <a:ln w="9525">
            <a:noFill/>
            <a:miter lim="800000"/>
            <a:headEnd/>
            <a:tailEnd/>
          </a:ln>
        </p:spPr>
        <p:txBody>
          <a:bodyPr anchor="ctr"/>
          <a:lstStyle/>
          <a:p>
            <a:pPr algn="ctr" eaLnBrk="0" hangingPunct="0">
              <a:defRPr/>
            </a:pPr>
            <a:r>
              <a:rPr lang="en-US" sz="4000" dirty="0" smtClean="0">
                <a:ln w="3175" cmpd="sng">
                  <a:solidFill>
                    <a:srgbClr val="FFFFFF"/>
                  </a:solidFill>
                  <a:prstDash val="solid"/>
                </a:ln>
                <a:solidFill>
                  <a:srgbClr val="FFFFFF"/>
                </a:solidFill>
                <a:effectLst>
                  <a:outerShdw blurRad="50800" dist="38100" dir="5400000" algn="t" rotWithShape="0">
                    <a:prstClr val="black">
                      <a:alpha val="40000"/>
                    </a:prstClr>
                  </a:outerShdw>
                </a:effectLst>
                <a:latin typeface="Felix Titling" pitchFamily="82" charset="0"/>
              </a:rPr>
              <a:t>Self-funding:</a:t>
            </a:r>
          </a:p>
          <a:p>
            <a:pPr algn="ctr" eaLnBrk="0" hangingPunct="0">
              <a:defRPr/>
            </a:pPr>
            <a:r>
              <a:rPr lang="en-US" sz="4000" dirty="0" smtClean="0">
                <a:ln w="3175" cmpd="sng">
                  <a:solidFill>
                    <a:srgbClr val="FFFFFF"/>
                  </a:solidFill>
                  <a:prstDash val="solid"/>
                </a:ln>
                <a:solidFill>
                  <a:srgbClr val="FFFFFF"/>
                </a:solidFill>
                <a:effectLst>
                  <a:outerShdw blurRad="50800" dist="38100" dir="5400000" algn="t" rotWithShape="0">
                    <a:prstClr val="black">
                      <a:alpha val="40000"/>
                    </a:prstClr>
                  </a:outerShdw>
                </a:effectLst>
                <a:latin typeface="Felix Titling" pitchFamily="82" charset="0"/>
              </a:rPr>
              <a:t>Synonymous with Innovation</a:t>
            </a:r>
            <a:endParaRPr lang="en-US" sz="4000" dirty="0">
              <a:ln w="3175" cmpd="sng">
                <a:solidFill>
                  <a:srgbClr val="FFFFFF"/>
                </a:solidFill>
                <a:prstDash val="solid"/>
              </a:ln>
              <a:solidFill>
                <a:srgbClr val="FFFFFF"/>
              </a:solidFill>
              <a:effectLst>
                <a:outerShdw blurRad="50800" dist="38100" dir="5400000" algn="t" rotWithShape="0">
                  <a:prstClr val="black">
                    <a:alpha val="40000"/>
                  </a:prstClr>
                </a:outerShdw>
              </a:effectLst>
              <a:latin typeface="Felix Titling" pitchFamily="82" charset="0"/>
            </a:endParaRPr>
          </a:p>
        </p:txBody>
      </p:sp>
      <p:sp>
        <p:nvSpPr>
          <p:cNvPr id="14" name="Rectangle 1"/>
          <p:cNvSpPr>
            <a:spLocks noChangeArrowheads="1"/>
          </p:cNvSpPr>
          <p:nvPr/>
        </p:nvSpPr>
        <p:spPr bwMode="auto">
          <a:xfrm>
            <a:off x="152400" y="1466292"/>
            <a:ext cx="8534400" cy="34470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defTabSz="914400" rtl="0" eaLnBrk="0" fontAlgn="base" latinLnBrk="0" hangingPunct="0">
              <a:lnSpc>
                <a:spcPct val="100000"/>
              </a:lnSpc>
              <a:spcBef>
                <a:spcPct val="0"/>
              </a:spcBef>
              <a:spcAft>
                <a:spcPct val="0"/>
              </a:spcAft>
              <a:buClrTx/>
              <a:buSzTx/>
              <a:tabLst/>
            </a:pPr>
            <a:r>
              <a:rPr lang="en-US" sz="2400" b="1" dirty="0" smtClean="0">
                <a:solidFill>
                  <a:srgbClr val="072E66"/>
                </a:solidFill>
                <a:latin typeface="+mn-lt"/>
                <a:ea typeface="Calibri" pitchFamily="34" charset="0"/>
                <a:cs typeface="Times New Roman" pitchFamily="18" charset="0"/>
              </a:rPr>
              <a:t>Managing the CAT Pack with Carve-outs</a:t>
            </a:r>
          </a:p>
          <a:p>
            <a:pPr marL="457200" marR="0" lvl="1" indent="0" defTabSz="914400" rtl="0" eaLnBrk="0" fontAlgn="base" latinLnBrk="0" hangingPunct="0">
              <a:lnSpc>
                <a:spcPct val="100000"/>
              </a:lnSpc>
              <a:spcBef>
                <a:spcPct val="0"/>
              </a:spcBef>
              <a:spcAft>
                <a:spcPct val="0"/>
              </a:spcAft>
              <a:buClrTx/>
              <a:buSzTx/>
              <a:tabLst/>
            </a:pPr>
            <a:endParaRPr lang="en-US" sz="2400" b="1" dirty="0" smtClean="0">
              <a:solidFill>
                <a:srgbClr val="072E66"/>
              </a:solidFill>
              <a:ea typeface="Calibri" pitchFamily="34" charset="0"/>
              <a:cs typeface="Times New Roman" pitchFamily="18" charset="0"/>
            </a:endParaRPr>
          </a:p>
          <a:p>
            <a:pPr marL="457200" marR="0" lvl="1" indent="0" defTabSz="914400" rtl="0" eaLnBrk="0" fontAlgn="base" latinLnBrk="0" hangingPunct="0">
              <a:lnSpc>
                <a:spcPct val="100000"/>
              </a:lnSpc>
              <a:spcBef>
                <a:spcPct val="0"/>
              </a:spcBef>
              <a:spcAft>
                <a:spcPct val="0"/>
              </a:spcAft>
              <a:buClrTx/>
              <a:buSzTx/>
              <a:tabLst/>
            </a:pPr>
            <a:endParaRPr lang="en-US" sz="2400" b="1" dirty="0" smtClean="0">
              <a:solidFill>
                <a:srgbClr val="072E66"/>
              </a:solidFill>
              <a:latin typeface="+mn-lt"/>
              <a:ea typeface="Calibri" pitchFamily="34" charset="0"/>
              <a:cs typeface="Times New Roman" pitchFamily="18" charset="0"/>
            </a:endParaRPr>
          </a:p>
          <a:p>
            <a:pPr lvl="2" eaLnBrk="0" hangingPunct="0"/>
            <a:endParaRPr lang="en-US" sz="1000" dirty="0" smtClean="0">
              <a:solidFill>
                <a:srgbClr val="072E66"/>
              </a:solidFill>
              <a:latin typeface="+mn-lt"/>
              <a:ea typeface="Calibri" pitchFamily="34" charset="0"/>
              <a:cs typeface="Times New Roman" pitchFamily="18" charset="0"/>
            </a:endParaRPr>
          </a:p>
          <a:p>
            <a:pPr lvl="2" eaLnBrk="0" hangingPunct="0"/>
            <a:r>
              <a:rPr lang="en-US" sz="2400" dirty="0" smtClean="0">
                <a:solidFill>
                  <a:srgbClr val="072E66"/>
                </a:solidFill>
                <a:latin typeface="+mn-lt"/>
                <a:ea typeface="Calibri" pitchFamily="34" charset="0"/>
                <a:cs typeface="Times New Roman" pitchFamily="18" charset="0"/>
              </a:rPr>
              <a:t>Dialysis			Specialty Drugs</a:t>
            </a:r>
          </a:p>
          <a:p>
            <a:pPr lvl="2" eaLnBrk="0" hangingPunct="0"/>
            <a:endParaRPr lang="en-US" sz="1050" dirty="0" smtClean="0">
              <a:solidFill>
                <a:srgbClr val="072E66"/>
              </a:solidFill>
              <a:latin typeface="+mn-lt"/>
              <a:ea typeface="Calibri" pitchFamily="34" charset="0"/>
              <a:cs typeface="Times New Roman" pitchFamily="18" charset="0"/>
            </a:endParaRPr>
          </a:p>
          <a:p>
            <a:pPr lvl="2" eaLnBrk="0" hangingPunct="0"/>
            <a:r>
              <a:rPr lang="en-US" sz="2400" dirty="0" smtClean="0">
                <a:solidFill>
                  <a:srgbClr val="072E66"/>
                </a:solidFill>
                <a:ea typeface="Calibri" pitchFamily="34" charset="0"/>
                <a:cs typeface="Times New Roman" pitchFamily="18" charset="0"/>
              </a:rPr>
              <a:t>NICU </a:t>
            </a:r>
            <a:r>
              <a:rPr lang="en-US" sz="2400" dirty="0" smtClean="0">
                <a:solidFill>
                  <a:srgbClr val="072E66"/>
                </a:solidFill>
                <a:latin typeface="+mn-lt"/>
                <a:ea typeface="Calibri" pitchFamily="34" charset="0"/>
                <a:cs typeface="Times New Roman" pitchFamily="18" charset="0"/>
              </a:rPr>
              <a:t>				Children's Hospitals</a:t>
            </a:r>
          </a:p>
          <a:p>
            <a:pPr lvl="2" eaLnBrk="0" hangingPunct="0"/>
            <a:endParaRPr lang="en-US" sz="1050" dirty="0" smtClean="0">
              <a:solidFill>
                <a:srgbClr val="072E66"/>
              </a:solidFill>
              <a:latin typeface="+mn-lt"/>
              <a:ea typeface="Calibri" pitchFamily="34" charset="0"/>
              <a:cs typeface="Times New Roman" pitchFamily="18" charset="0"/>
            </a:endParaRPr>
          </a:p>
          <a:p>
            <a:pPr lvl="2" eaLnBrk="0" hangingPunct="0"/>
            <a:r>
              <a:rPr lang="en-US" sz="2400" dirty="0" smtClean="0">
                <a:solidFill>
                  <a:srgbClr val="072E66"/>
                </a:solidFill>
                <a:ea typeface="Calibri" pitchFamily="34" charset="0"/>
                <a:cs typeface="Times New Roman" pitchFamily="18" charset="0"/>
              </a:rPr>
              <a:t>Hemophilia </a:t>
            </a:r>
            <a:r>
              <a:rPr lang="en-US" sz="2400" dirty="0" smtClean="0">
                <a:solidFill>
                  <a:srgbClr val="072E66"/>
                </a:solidFill>
                <a:latin typeface="+mn-lt"/>
                <a:ea typeface="Calibri" pitchFamily="34" charset="0"/>
                <a:cs typeface="Times New Roman" pitchFamily="18" charset="0"/>
              </a:rPr>
              <a:t>			Implants</a:t>
            </a:r>
          </a:p>
          <a:p>
            <a:pPr lvl="2" eaLnBrk="0" hangingPunct="0"/>
            <a:endParaRPr lang="en-US" sz="1050" dirty="0" smtClean="0">
              <a:solidFill>
                <a:srgbClr val="072E66"/>
              </a:solidFill>
              <a:latin typeface="+mn-lt"/>
              <a:ea typeface="Calibri" pitchFamily="34" charset="0"/>
              <a:cs typeface="Times New Roman" pitchFamily="18" charset="0"/>
            </a:endParaRPr>
          </a:p>
          <a:p>
            <a:pPr lvl="2" eaLnBrk="0" hangingPunct="0"/>
            <a:r>
              <a:rPr lang="en-US" sz="2400" b="1" dirty="0" smtClean="0">
                <a:solidFill>
                  <a:srgbClr val="072E66"/>
                </a:solidFill>
                <a:ea typeface="Calibri" pitchFamily="34" charset="0"/>
                <a:cs typeface="Times New Roman" pitchFamily="18" charset="0"/>
              </a:rPr>
              <a:t>Specialized Cancer Centers</a:t>
            </a:r>
            <a:r>
              <a:rPr lang="en-US" sz="2400" dirty="0" smtClean="0">
                <a:solidFill>
                  <a:srgbClr val="072E66"/>
                </a:solidFill>
                <a:latin typeface="+mn-lt"/>
                <a:ea typeface="Calibri" pitchFamily="34" charset="0"/>
                <a:cs typeface="Times New Roman" pitchFamily="18" charset="0"/>
              </a:rPr>
              <a:t>	</a:t>
            </a:r>
            <a:r>
              <a:rPr lang="en-US" sz="2400" b="1" dirty="0" smtClean="0">
                <a:solidFill>
                  <a:srgbClr val="072E66"/>
                </a:solidFill>
                <a:latin typeface="+mn-lt"/>
                <a:ea typeface="Calibri" pitchFamily="34" charset="0"/>
                <a:cs typeface="Times New Roman" pitchFamily="18" charset="0"/>
              </a:rPr>
              <a:t>Air Transport</a:t>
            </a:r>
            <a:endParaRPr lang="en-US" sz="2200" b="1" dirty="0">
              <a:solidFill>
                <a:srgbClr val="072E66"/>
              </a:solidFill>
              <a:ea typeface="Calibri" pitchFamily="34" charset="0"/>
              <a:cs typeface="Times New Roman" pitchFamily="18" charset="0"/>
            </a:endParaRPr>
          </a:p>
          <a:p>
            <a:pPr lvl="2" eaLnBrk="0" hangingPunct="0"/>
            <a:endParaRPr lang="en-US" sz="1050" b="1" dirty="0" smtClean="0">
              <a:solidFill>
                <a:srgbClr val="072E66"/>
              </a:solidFill>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4"/>
          <p:cNvSpPr>
            <a:spLocks noChangeArrowheads="1"/>
          </p:cNvSpPr>
          <p:nvPr/>
        </p:nvSpPr>
        <p:spPr bwMode="auto">
          <a:xfrm>
            <a:off x="0" y="1"/>
            <a:ext cx="9144000" cy="1066800"/>
          </a:xfrm>
          <a:prstGeom prst="rect">
            <a:avLst/>
          </a:prstGeom>
          <a:noFill/>
          <a:ln w="9525">
            <a:noFill/>
            <a:miter lim="800000"/>
            <a:headEnd/>
            <a:tailEnd/>
          </a:ln>
        </p:spPr>
        <p:txBody>
          <a:bodyPr anchor="ctr"/>
          <a:lstStyle/>
          <a:p>
            <a:pPr algn="ctr" eaLnBrk="0" hangingPunct="0">
              <a:defRPr/>
            </a:pPr>
            <a:endParaRPr lang="en-US" sz="3600" dirty="0">
              <a:ln w="3175" cmpd="sng">
                <a:solidFill>
                  <a:srgbClr val="FFFFFF"/>
                </a:solidFill>
                <a:prstDash val="solid"/>
              </a:ln>
              <a:solidFill>
                <a:srgbClr val="FFFFFF"/>
              </a:solidFill>
              <a:effectLst>
                <a:outerShdw blurRad="50800" dist="38100" dir="5400000" algn="t" rotWithShape="0">
                  <a:prstClr val="black">
                    <a:alpha val="40000"/>
                  </a:prstClr>
                </a:outerShdw>
              </a:effectLst>
              <a:latin typeface="Felix Titling" pitchFamily="82" charset="0"/>
              <a:ea typeface="+mj-ea"/>
              <a:cs typeface="+mj-cs"/>
            </a:endParaRPr>
          </a:p>
        </p:txBody>
      </p:sp>
      <p:sp>
        <p:nvSpPr>
          <p:cNvPr id="12" name="Rectangle 4"/>
          <p:cNvSpPr>
            <a:spLocks noChangeArrowheads="1"/>
          </p:cNvSpPr>
          <p:nvPr/>
        </p:nvSpPr>
        <p:spPr bwMode="auto">
          <a:xfrm>
            <a:off x="0" y="0"/>
            <a:ext cx="9144000" cy="1431925"/>
          </a:xfrm>
          <a:prstGeom prst="rect">
            <a:avLst/>
          </a:prstGeom>
          <a:noFill/>
          <a:ln w="9525">
            <a:noFill/>
            <a:miter lim="800000"/>
            <a:headEnd/>
            <a:tailEnd/>
          </a:ln>
        </p:spPr>
        <p:txBody>
          <a:bodyPr anchor="ctr"/>
          <a:lstStyle/>
          <a:p>
            <a:pPr algn="ctr" eaLnBrk="0" hangingPunct="0">
              <a:defRPr/>
            </a:pPr>
            <a:endParaRPr lang="en-US" sz="3600" dirty="0">
              <a:ln w="3175" cmpd="sng">
                <a:solidFill>
                  <a:srgbClr val="FFFFFF"/>
                </a:solidFill>
                <a:prstDash val="solid"/>
              </a:ln>
              <a:solidFill>
                <a:srgbClr val="FFFFFF"/>
              </a:solidFill>
              <a:effectLst>
                <a:outerShdw blurRad="50800" dist="38100" dir="5400000" algn="t" rotWithShape="0">
                  <a:prstClr val="black">
                    <a:alpha val="40000"/>
                  </a:prstClr>
                </a:outerShdw>
              </a:effectLst>
              <a:latin typeface="Felix Titling" pitchFamily="82" charset="0"/>
            </a:endParaRPr>
          </a:p>
        </p:txBody>
      </p:sp>
      <p:sp>
        <p:nvSpPr>
          <p:cNvPr id="10" name="Rectangle 4"/>
          <p:cNvSpPr>
            <a:spLocks noChangeArrowheads="1"/>
          </p:cNvSpPr>
          <p:nvPr/>
        </p:nvSpPr>
        <p:spPr bwMode="auto">
          <a:xfrm>
            <a:off x="0" y="0"/>
            <a:ext cx="9144000" cy="1143000"/>
          </a:xfrm>
          <a:prstGeom prst="rect">
            <a:avLst/>
          </a:prstGeom>
          <a:noFill/>
          <a:ln w="9525">
            <a:noFill/>
            <a:miter lim="800000"/>
            <a:headEnd/>
            <a:tailEnd/>
          </a:ln>
        </p:spPr>
        <p:txBody>
          <a:bodyPr anchor="ctr"/>
          <a:lstStyle/>
          <a:p>
            <a:pPr algn="ctr" eaLnBrk="0" hangingPunct="0">
              <a:defRPr/>
            </a:pPr>
            <a:r>
              <a:rPr lang="en-US" sz="4000" dirty="0" smtClean="0">
                <a:ln w="3175" cmpd="sng">
                  <a:solidFill>
                    <a:srgbClr val="FFFFFF"/>
                  </a:solidFill>
                  <a:prstDash val="solid"/>
                </a:ln>
                <a:solidFill>
                  <a:srgbClr val="FFFFFF"/>
                </a:solidFill>
                <a:effectLst>
                  <a:outerShdw blurRad="50800" dist="38100" dir="5400000" algn="t" rotWithShape="0">
                    <a:prstClr val="black">
                      <a:alpha val="40000"/>
                    </a:prstClr>
                  </a:outerShdw>
                </a:effectLst>
                <a:latin typeface="Felix Titling" pitchFamily="82" charset="0"/>
              </a:rPr>
              <a:t>Self-funding:</a:t>
            </a:r>
          </a:p>
          <a:p>
            <a:pPr algn="ctr" eaLnBrk="0" hangingPunct="0">
              <a:defRPr/>
            </a:pPr>
            <a:r>
              <a:rPr lang="en-US" sz="4000" dirty="0" smtClean="0">
                <a:ln w="3175" cmpd="sng">
                  <a:solidFill>
                    <a:srgbClr val="FFFFFF"/>
                  </a:solidFill>
                  <a:prstDash val="solid"/>
                </a:ln>
                <a:solidFill>
                  <a:srgbClr val="FFFFFF"/>
                </a:solidFill>
                <a:effectLst>
                  <a:outerShdw blurRad="50800" dist="38100" dir="5400000" algn="t" rotWithShape="0">
                    <a:prstClr val="black">
                      <a:alpha val="40000"/>
                    </a:prstClr>
                  </a:outerShdw>
                </a:effectLst>
                <a:latin typeface="Felix Titling" pitchFamily="82" charset="0"/>
              </a:rPr>
              <a:t>Synonymous with Innovation</a:t>
            </a:r>
            <a:endParaRPr lang="en-US" sz="4000" dirty="0">
              <a:ln w="3175" cmpd="sng">
                <a:solidFill>
                  <a:srgbClr val="FFFFFF"/>
                </a:solidFill>
                <a:prstDash val="solid"/>
              </a:ln>
              <a:solidFill>
                <a:srgbClr val="FFFFFF"/>
              </a:solidFill>
              <a:effectLst>
                <a:outerShdw blurRad="50800" dist="38100" dir="5400000" algn="t" rotWithShape="0">
                  <a:prstClr val="black">
                    <a:alpha val="40000"/>
                  </a:prstClr>
                </a:outerShdw>
              </a:effectLst>
              <a:latin typeface="Felix Titling" pitchFamily="82" charset="0"/>
            </a:endParaRPr>
          </a:p>
        </p:txBody>
      </p:sp>
      <p:sp>
        <p:nvSpPr>
          <p:cNvPr id="14" name="Rectangle 1"/>
          <p:cNvSpPr>
            <a:spLocks noChangeArrowheads="1"/>
          </p:cNvSpPr>
          <p:nvPr/>
        </p:nvSpPr>
        <p:spPr bwMode="auto">
          <a:xfrm>
            <a:off x="152400" y="1250123"/>
            <a:ext cx="8534400" cy="49475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defTabSz="914400" rtl="0" eaLnBrk="0" fontAlgn="base" latinLnBrk="0" hangingPunct="0">
              <a:lnSpc>
                <a:spcPct val="100000"/>
              </a:lnSpc>
              <a:spcBef>
                <a:spcPct val="0"/>
              </a:spcBef>
              <a:spcAft>
                <a:spcPct val="0"/>
              </a:spcAft>
              <a:buClrTx/>
              <a:buSzTx/>
              <a:tabLst/>
            </a:pPr>
            <a:r>
              <a:rPr lang="en-US" sz="2400" b="1" dirty="0" smtClean="0">
                <a:solidFill>
                  <a:srgbClr val="072E66"/>
                </a:solidFill>
                <a:latin typeface="+mn-lt"/>
                <a:ea typeface="Calibri" pitchFamily="34" charset="0"/>
                <a:cs typeface="Times New Roman" pitchFamily="18" charset="0"/>
              </a:rPr>
              <a:t>Air Transport</a:t>
            </a:r>
          </a:p>
          <a:p>
            <a:pPr lvl="2" eaLnBrk="0" hangingPunct="0"/>
            <a:endParaRPr lang="en-US" sz="1000" dirty="0" smtClean="0">
              <a:solidFill>
                <a:srgbClr val="072E66"/>
              </a:solidFill>
              <a:latin typeface="+mn-lt"/>
              <a:ea typeface="Calibri" pitchFamily="34" charset="0"/>
              <a:cs typeface="Times New Roman" pitchFamily="18" charset="0"/>
            </a:endParaRPr>
          </a:p>
          <a:p>
            <a:pPr lvl="2" eaLnBrk="0" hangingPunct="0"/>
            <a:r>
              <a:rPr lang="en-US" b="1" dirty="0" smtClean="0">
                <a:solidFill>
                  <a:srgbClr val="072E66"/>
                </a:solidFill>
                <a:latin typeface="+mn-lt"/>
                <a:ea typeface="Calibri" pitchFamily="34" charset="0"/>
                <a:cs typeface="Times New Roman" pitchFamily="18" charset="0"/>
              </a:rPr>
              <a:t>Boeing 757 Operating Cost/Nautical Mile: $40.00</a:t>
            </a:r>
          </a:p>
          <a:p>
            <a:pPr lvl="2" algn="ctr" eaLnBrk="0" hangingPunct="0"/>
            <a:endParaRPr lang="en-US" sz="1100" b="1" dirty="0" smtClean="0">
              <a:solidFill>
                <a:srgbClr val="072E66"/>
              </a:solidFill>
              <a:latin typeface="+mn-lt"/>
              <a:ea typeface="Calibri" pitchFamily="34" charset="0"/>
              <a:cs typeface="Times New Roman" pitchFamily="18" charset="0"/>
            </a:endParaRPr>
          </a:p>
          <a:p>
            <a:pPr lvl="2" eaLnBrk="0" hangingPunct="0"/>
            <a:r>
              <a:rPr lang="en-US" b="1" dirty="0" smtClean="0">
                <a:solidFill>
                  <a:srgbClr val="072E66"/>
                </a:solidFill>
                <a:latin typeface="+mn-lt"/>
                <a:ea typeface="Calibri" pitchFamily="34" charset="0"/>
                <a:cs typeface="Times New Roman" pitchFamily="18" charset="0"/>
              </a:rPr>
              <a:t>Average Air Ambulance Charge/Nautical Mile:  $272.00</a:t>
            </a:r>
          </a:p>
          <a:p>
            <a:pPr lvl="2" eaLnBrk="0" hangingPunct="0"/>
            <a:endParaRPr lang="en-US" sz="1050" b="1" dirty="0">
              <a:solidFill>
                <a:srgbClr val="072E66"/>
              </a:solidFill>
              <a:ea typeface="Calibri" pitchFamily="34" charset="0"/>
              <a:cs typeface="Times New Roman" pitchFamily="18" charset="0"/>
            </a:endParaRPr>
          </a:p>
          <a:p>
            <a:pPr lvl="2" eaLnBrk="0" hangingPunct="0"/>
            <a:r>
              <a:rPr lang="en-US" b="1" dirty="0" smtClean="0">
                <a:solidFill>
                  <a:srgbClr val="072E66"/>
                </a:solidFill>
                <a:latin typeface="+mn-lt"/>
                <a:ea typeface="Calibri" pitchFamily="34" charset="0"/>
                <a:cs typeface="Times New Roman" pitchFamily="18" charset="0"/>
              </a:rPr>
              <a:t>	680% above actual operating cost</a:t>
            </a:r>
          </a:p>
          <a:p>
            <a:pPr lvl="2" eaLnBrk="0" hangingPunct="0"/>
            <a:r>
              <a:rPr lang="en-US" b="1" dirty="0">
                <a:solidFill>
                  <a:srgbClr val="072E66"/>
                </a:solidFill>
                <a:ea typeface="Calibri" pitchFamily="34" charset="0"/>
                <a:cs typeface="Times New Roman" pitchFamily="18" charset="0"/>
              </a:rPr>
              <a:t>	</a:t>
            </a:r>
            <a:r>
              <a:rPr lang="en-US" b="1" dirty="0" smtClean="0">
                <a:solidFill>
                  <a:srgbClr val="072E66"/>
                </a:solidFill>
                <a:ea typeface="Calibri" pitchFamily="34" charset="0"/>
                <a:cs typeface="Times New Roman" pitchFamily="18" charset="0"/>
              </a:rPr>
              <a:t>720% of</a:t>
            </a:r>
            <a:r>
              <a:rPr lang="en-US" b="1" i="1" dirty="0" smtClean="0">
                <a:solidFill>
                  <a:srgbClr val="072E66"/>
                </a:solidFill>
                <a:ea typeface="Calibri" pitchFamily="34" charset="0"/>
                <a:cs typeface="Times New Roman" pitchFamily="18" charset="0"/>
              </a:rPr>
              <a:t> </a:t>
            </a:r>
            <a:r>
              <a:rPr lang="en-US" b="1" dirty="0" smtClean="0">
                <a:solidFill>
                  <a:srgbClr val="072E66"/>
                </a:solidFill>
                <a:ea typeface="Calibri" pitchFamily="34" charset="0"/>
                <a:cs typeface="Times New Roman" pitchFamily="18" charset="0"/>
              </a:rPr>
              <a:t>Medicare Allowable</a:t>
            </a:r>
          </a:p>
          <a:p>
            <a:pPr lvl="2" eaLnBrk="0" hangingPunct="0"/>
            <a:endParaRPr lang="en-US" b="1" dirty="0" smtClean="0">
              <a:solidFill>
                <a:srgbClr val="072E66"/>
              </a:solidFill>
              <a:ea typeface="Calibri" pitchFamily="34" charset="0"/>
              <a:cs typeface="Times New Roman" pitchFamily="18" charset="0"/>
            </a:endParaRPr>
          </a:p>
          <a:p>
            <a:pPr lvl="1" eaLnBrk="0" hangingPunct="0"/>
            <a:r>
              <a:rPr lang="en-US" sz="2400" b="1" dirty="0" smtClean="0">
                <a:solidFill>
                  <a:srgbClr val="072E66"/>
                </a:solidFill>
                <a:ea typeface="Calibri" pitchFamily="34" charset="0"/>
                <a:cs typeface="Times New Roman" pitchFamily="18" charset="0"/>
              </a:rPr>
              <a:t>Specialized Cancer Centers</a:t>
            </a:r>
          </a:p>
          <a:p>
            <a:pPr lvl="1" eaLnBrk="0" hangingPunct="0"/>
            <a:r>
              <a:rPr lang="en-US" sz="1000" b="1" dirty="0" smtClean="0">
                <a:solidFill>
                  <a:srgbClr val="072E66"/>
                </a:solidFill>
                <a:ea typeface="Calibri" pitchFamily="34" charset="0"/>
                <a:cs typeface="Times New Roman" pitchFamily="18" charset="0"/>
              </a:rPr>
              <a:t>	</a:t>
            </a:r>
          </a:p>
          <a:p>
            <a:pPr lvl="1" eaLnBrk="0" hangingPunct="0"/>
            <a:r>
              <a:rPr lang="en-US" b="1" dirty="0" smtClean="0">
                <a:solidFill>
                  <a:srgbClr val="072E66"/>
                </a:solidFill>
                <a:ea typeface="Calibri" pitchFamily="34" charset="0"/>
                <a:cs typeface="Times New Roman" pitchFamily="18" charset="0"/>
              </a:rPr>
              <a:t>	Course of treatment cost 641% what average area provider charged</a:t>
            </a:r>
          </a:p>
          <a:p>
            <a:pPr lvl="1" eaLnBrk="0" hangingPunct="0"/>
            <a:endParaRPr lang="en-US" sz="1000" b="1" dirty="0" smtClean="0">
              <a:solidFill>
                <a:srgbClr val="072E66"/>
              </a:solidFill>
              <a:ea typeface="Calibri" pitchFamily="34" charset="0"/>
              <a:cs typeface="Times New Roman" pitchFamily="18" charset="0"/>
            </a:endParaRPr>
          </a:p>
          <a:p>
            <a:pPr lvl="1" eaLnBrk="0" hangingPunct="0"/>
            <a:r>
              <a:rPr lang="en-US" b="1" dirty="0" smtClean="0">
                <a:solidFill>
                  <a:srgbClr val="072E66"/>
                </a:solidFill>
                <a:ea typeface="Calibri" pitchFamily="34" charset="0"/>
                <a:cs typeface="Times New Roman" pitchFamily="18" charset="0"/>
              </a:rPr>
              <a:t>	No justification of charges; no willingness to negotiate</a:t>
            </a:r>
          </a:p>
          <a:p>
            <a:pPr lvl="1" eaLnBrk="0" hangingPunct="0"/>
            <a:endParaRPr lang="en-US" sz="1000" b="1" dirty="0" smtClean="0">
              <a:solidFill>
                <a:srgbClr val="072E66"/>
              </a:solidFill>
              <a:ea typeface="Calibri" pitchFamily="34" charset="0"/>
              <a:cs typeface="Times New Roman" pitchFamily="18" charset="0"/>
            </a:endParaRPr>
          </a:p>
          <a:p>
            <a:pPr lvl="1" eaLnBrk="0" hangingPunct="0"/>
            <a:r>
              <a:rPr lang="en-US" b="1" dirty="0" smtClean="0">
                <a:solidFill>
                  <a:srgbClr val="072E66"/>
                </a:solidFill>
                <a:ea typeface="Calibri" pitchFamily="34" charset="0"/>
                <a:cs typeface="Times New Roman" pitchFamily="18" charset="0"/>
              </a:rPr>
              <a:t>	Pre-negotiated non-network discount arrangements can help, but are rare</a:t>
            </a:r>
          </a:p>
          <a:p>
            <a:pPr lvl="1" eaLnBrk="0" hangingPunct="0"/>
            <a:endParaRPr lang="en-US" sz="2400" b="1" dirty="0" smtClean="0">
              <a:solidFill>
                <a:srgbClr val="072E66"/>
              </a:solidFill>
              <a:ea typeface="Calibri" pitchFamily="34" charset="0"/>
              <a:cs typeface="Times New Roman" pitchFamily="18" charset="0"/>
            </a:endParaRPr>
          </a:p>
          <a:p>
            <a:pPr lvl="2" eaLnBrk="0" hangingPunct="0"/>
            <a:endParaRPr lang="en-US" sz="1000" b="1" dirty="0" smtClean="0">
              <a:solidFill>
                <a:srgbClr val="072E66"/>
              </a:solidFill>
              <a:ea typeface="Calibri" pitchFamily="34" charset="0"/>
              <a:cs typeface="Times New Roman" pitchFamily="18" charset="0"/>
            </a:endParaRPr>
          </a:p>
          <a:p>
            <a:pPr eaLnBrk="0" hangingPunct="0"/>
            <a:r>
              <a:rPr lang="en-US" sz="2000" b="1" dirty="0" smtClean="0">
                <a:solidFill>
                  <a:srgbClr val="072E66"/>
                </a:solidFill>
                <a:latin typeface="+mn-lt"/>
                <a:ea typeface="Calibri" pitchFamily="34" charset="0"/>
                <a:cs typeface="Times New Roman" pitchFamily="18" charset="0"/>
              </a:rPr>
              <a:t>Remember to “Mind the Gap” between the SPD and Network</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4"/>
          <p:cNvSpPr>
            <a:spLocks noChangeArrowheads="1"/>
          </p:cNvSpPr>
          <p:nvPr/>
        </p:nvSpPr>
        <p:spPr bwMode="auto">
          <a:xfrm>
            <a:off x="0" y="1"/>
            <a:ext cx="9144000" cy="1066800"/>
          </a:xfrm>
          <a:prstGeom prst="rect">
            <a:avLst/>
          </a:prstGeom>
          <a:noFill/>
          <a:ln w="9525">
            <a:noFill/>
            <a:miter lim="800000"/>
            <a:headEnd/>
            <a:tailEnd/>
          </a:ln>
        </p:spPr>
        <p:txBody>
          <a:bodyPr anchor="ctr"/>
          <a:lstStyle/>
          <a:p>
            <a:pPr algn="ctr" eaLnBrk="0" hangingPunct="0">
              <a:defRPr/>
            </a:pPr>
            <a:endParaRPr lang="en-US" sz="3600" dirty="0">
              <a:ln w="3175" cmpd="sng">
                <a:solidFill>
                  <a:srgbClr val="FFFFFF"/>
                </a:solidFill>
                <a:prstDash val="solid"/>
              </a:ln>
              <a:solidFill>
                <a:srgbClr val="FFFFFF"/>
              </a:solidFill>
              <a:effectLst>
                <a:outerShdw blurRad="50800" dist="38100" dir="5400000" algn="t" rotWithShape="0">
                  <a:prstClr val="black">
                    <a:alpha val="40000"/>
                  </a:prstClr>
                </a:outerShdw>
              </a:effectLst>
              <a:latin typeface="Felix Titling" pitchFamily="82" charset="0"/>
              <a:ea typeface="+mj-ea"/>
              <a:cs typeface="+mj-cs"/>
            </a:endParaRPr>
          </a:p>
        </p:txBody>
      </p:sp>
      <p:sp>
        <p:nvSpPr>
          <p:cNvPr id="12" name="Rectangle 4"/>
          <p:cNvSpPr>
            <a:spLocks noChangeArrowheads="1"/>
          </p:cNvSpPr>
          <p:nvPr/>
        </p:nvSpPr>
        <p:spPr bwMode="auto">
          <a:xfrm>
            <a:off x="0" y="0"/>
            <a:ext cx="9144000" cy="1431925"/>
          </a:xfrm>
          <a:prstGeom prst="rect">
            <a:avLst/>
          </a:prstGeom>
          <a:noFill/>
          <a:ln w="9525">
            <a:noFill/>
            <a:miter lim="800000"/>
            <a:headEnd/>
            <a:tailEnd/>
          </a:ln>
        </p:spPr>
        <p:txBody>
          <a:bodyPr anchor="ctr"/>
          <a:lstStyle/>
          <a:p>
            <a:pPr algn="ctr" eaLnBrk="0" hangingPunct="0">
              <a:defRPr/>
            </a:pPr>
            <a:endParaRPr lang="en-US" sz="3600" dirty="0">
              <a:ln w="3175" cmpd="sng">
                <a:solidFill>
                  <a:srgbClr val="FFFFFF"/>
                </a:solidFill>
                <a:prstDash val="solid"/>
              </a:ln>
              <a:solidFill>
                <a:srgbClr val="FFFFFF"/>
              </a:solidFill>
              <a:effectLst>
                <a:outerShdw blurRad="50800" dist="38100" dir="5400000" algn="t" rotWithShape="0">
                  <a:prstClr val="black">
                    <a:alpha val="40000"/>
                  </a:prstClr>
                </a:outerShdw>
              </a:effectLst>
              <a:latin typeface="Felix Titling" pitchFamily="82" charset="0"/>
            </a:endParaRPr>
          </a:p>
        </p:txBody>
      </p:sp>
      <p:sp>
        <p:nvSpPr>
          <p:cNvPr id="11" name="Rectangle 1"/>
          <p:cNvSpPr>
            <a:spLocks noChangeArrowheads="1"/>
          </p:cNvSpPr>
          <p:nvPr/>
        </p:nvSpPr>
        <p:spPr bwMode="auto">
          <a:xfrm>
            <a:off x="0" y="1293912"/>
            <a:ext cx="8534400" cy="3908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eaLnBrk="0" hangingPunct="0"/>
            <a:r>
              <a:rPr lang="en-US" sz="3200" b="1" dirty="0" smtClean="0">
                <a:solidFill>
                  <a:srgbClr val="072E66"/>
                </a:solidFill>
                <a:ea typeface="Calibri" pitchFamily="34" charset="0"/>
                <a:cs typeface="Times New Roman" pitchFamily="18" charset="0"/>
              </a:rPr>
              <a:t>Auditing Claims and Access to Data</a:t>
            </a:r>
          </a:p>
          <a:p>
            <a:pPr lvl="1" eaLnBrk="0" hangingPunct="0"/>
            <a:endParaRPr lang="en-US" sz="3200" b="1" dirty="0" smtClean="0">
              <a:solidFill>
                <a:srgbClr val="072E66"/>
              </a:solidFill>
              <a:latin typeface="+mn-lt"/>
              <a:ea typeface="Calibri" pitchFamily="34" charset="0"/>
              <a:cs typeface="Times New Roman" pitchFamily="18" charset="0"/>
            </a:endParaRPr>
          </a:p>
          <a:p>
            <a:pPr marL="457200" marR="0" lvl="1" indent="0" defTabSz="914400" rtl="0" eaLnBrk="0" fontAlgn="base" latinLnBrk="0" hangingPunct="0">
              <a:lnSpc>
                <a:spcPct val="100000"/>
              </a:lnSpc>
              <a:spcBef>
                <a:spcPct val="0"/>
              </a:spcBef>
              <a:spcAft>
                <a:spcPct val="0"/>
              </a:spcAft>
              <a:buClrTx/>
              <a:buSzTx/>
              <a:tabLst/>
            </a:pPr>
            <a:endParaRPr lang="en-US" sz="2400" b="1" dirty="0" smtClean="0">
              <a:solidFill>
                <a:srgbClr val="072E66"/>
              </a:solidFill>
              <a:latin typeface="+mn-lt"/>
              <a:ea typeface="Calibri" pitchFamily="34" charset="0"/>
              <a:cs typeface="Times New Roman" pitchFamily="18" charset="0"/>
            </a:endParaRPr>
          </a:p>
          <a:p>
            <a:pPr lvl="1" eaLnBrk="0" fontAlgn="base" hangingPunct="0">
              <a:spcBef>
                <a:spcPct val="0"/>
              </a:spcBef>
              <a:spcAft>
                <a:spcPct val="0"/>
              </a:spcAft>
            </a:pPr>
            <a:r>
              <a:rPr lang="en-US" sz="2000" dirty="0" smtClean="0">
                <a:solidFill>
                  <a:srgbClr val="072E66"/>
                </a:solidFill>
                <a:latin typeface="+mn-lt"/>
                <a:ea typeface="Calibri" pitchFamily="34" charset="0"/>
                <a:cs typeface="Times New Roman" pitchFamily="18" charset="0"/>
              </a:rPr>
              <a:t>Put simply…</a:t>
            </a:r>
          </a:p>
          <a:p>
            <a:pPr lvl="1" eaLnBrk="0" fontAlgn="base" hangingPunct="0">
              <a:spcBef>
                <a:spcPct val="0"/>
              </a:spcBef>
              <a:spcAft>
                <a:spcPct val="0"/>
              </a:spcAft>
            </a:pPr>
            <a:endParaRPr lang="en-US" sz="3200" dirty="0" smtClean="0">
              <a:solidFill>
                <a:srgbClr val="072E66"/>
              </a:solidFill>
              <a:latin typeface="+mn-lt"/>
              <a:ea typeface="Calibri" pitchFamily="34" charset="0"/>
              <a:cs typeface="Times New Roman" pitchFamily="18" charset="0"/>
            </a:endParaRPr>
          </a:p>
          <a:p>
            <a:pPr lvl="1" algn="ctr" eaLnBrk="0" fontAlgn="base" hangingPunct="0">
              <a:spcBef>
                <a:spcPct val="0"/>
              </a:spcBef>
              <a:spcAft>
                <a:spcPct val="0"/>
              </a:spcAft>
            </a:pPr>
            <a:r>
              <a:rPr lang="en-US" sz="4400" dirty="0" smtClean="0">
                <a:solidFill>
                  <a:srgbClr val="072E66"/>
                </a:solidFill>
                <a:ea typeface="Calibri" pitchFamily="34" charset="0"/>
                <a:cs typeface="Times New Roman" pitchFamily="18" charset="0"/>
              </a:rPr>
              <a:t>Why would you </a:t>
            </a:r>
            <a:r>
              <a:rPr lang="en-US" sz="4400" dirty="0" smtClean="0">
                <a:solidFill>
                  <a:srgbClr val="072E66"/>
                </a:solidFill>
                <a:latin typeface="+mn-lt"/>
                <a:ea typeface="Calibri" pitchFamily="34" charset="0"/>
                <a:cs typeface="Times New Roman" pitchFamily="18" charset="0"/>
              </a:rPr>
              <a:t>pay a bill</a:t>
            </a:r>
          </a:p>
          <a:p>
            <a:pPr lvl="1" algn="ctr" eaLnBrk="0" fontAlgn="base" hangingPunct="0">
              <a:spcBef>
                <a:spcPct val="0"/>
              </a:spcBef>
              <a:spcAft>
                <a:spcPct val="0"/>
              </a:spcAft>
            </a:pPr>
            <a:r>
              <a:rPr lang="en-US" sz="4400" dirty="0" smtClean="0">
                <a:solidFill>
                  <a:srgbClr val="072E66"/>
                </a:solidFill>
                <a:latin typeface="+mn-lt"/>
                <a:ea typeface="Calibri" pitchFamily="34" charset="0"/>
                <a:cs typeface="Times New Roman" pitchFamily="18" charset="0"/>
              </a:rPr>
              <a:t>without looking at it?</a:t>
            </a:r>
            <a:endParaRPr lang="en-US" sz="4000" dirty="0" smtClean="0">
              <a:solidFill>
                <a:srgbClr val="072E66"/>
              </a:solidFill>
              <a:latin typeface="+mn-lt"/>
              <a:ea typeface="Calibri" pitchFamily="34" charset="0"/>
              <a:cs typeface="Times New Roman" pitchFamily="18" charset="0"/>
            </a:endParaRPr>
          </a:p>
          <a:p>
            <a:pPr marL="457200" marR="0" lvl="1" indent="0" defTabSz="914400" rtl="0" eaLnBrk="0" fontAlgn="base" latinLnBrk="0" hangingPunct="0">
              <a:lnSpc>
                <a:spcPct val="100000"/>
              </a:lnSpc>
              <a:spcBef>
                <a:spcPct val="0"/>
              </a:spcBef>
              <a:spcAft>
                <a:spcPct val="0"/>
              </a:spcAft>
              <a:buClrTx/>
              <a:buSzTx/>
              <a:tabLst/>
            </a:pPr>
            <a:endParaRPr lang="en-US" sz="2000" dirty="0" smtClean="0">
              <a:solidFill>
                <a:srgbClr val="072E66"/>
              </a:solidFill>
              <a:ea typeface="Calibri" pitchFamily="34" charset="0"/>
              <a:cs typeface="Times New Roman" pitchFamily="18" charset="0"/>
            </a:endParaRPr>
          </a:p>
        </p:txBody>
      </p:sp>
      <p:sp>
        <p:nvSpPr>
          <p:cNvPr id="7" name="Rectangle 4"/>
          <p:cNvSpPr>
            <a:spLocks noChangeArrowheads="1"/>
          </p:cNvSpPr>
          <p:nvPr/>
        </p:nvSpPr>
        <p:spPr bwMode="auto">
          <a:xfrm>
            <a:off x="0" y="0"/>
            <a:ext cx="9144000" cy="1143000"/>
          </a:xfrm>
          <a:prstGeom prst="rect">
            <a:avLst/>
          </a:prstGeom>
          <a:noFill/>
          <a:ln w="9525">
            <a:noFill/>
            <a:miter lim="800000"/>
            <a:headEnd/>
            <a:tailEnd/>
          </a:ln>
        </p:spPr>
        <p:txBody>
          <a:bodyPr anchor="ctr"/>
          <a:lstStyle/>
          <a:p>
            <a:pPr algn="ctr" eaLnBrk="0" hangingPunct="0">
              <a:defRPr/>
            </a:pPr>
            <a:r>
              <a:rPr lang="en-US" sz="4000" dirty="0" smtClean="0">
                <a:ln w="3175" cmpd="sng">
                  <a:solidFill>
                    <a:srgbClr val="FFFFFF"/>
                  </a:solidFill>
                  <a:prstDash val="solid"/>
                </a:ln>
                <a:solidFill>
                  <a:srgbClr val="FFFFFF"/>
                </a:solidFill>
                <a:effectLst>
                  <a:outerShdw blurRad="50800" dist="38100" dir="5400000" algn="t" rotWithShape="0">
                    <a:prstClr val="black">
                      <a:alpha val="40000"/>
                    </a:prstClr>
                  </a:outerShdw>
                </a:effectLst>
                <a:latin typeface="Felix Titling" pitchFamily="82" charset="0"/>
              </a:rPr>
              <a:t>Self-funding:</a:t>
            </a:r>
          </a:p>
          <a:p>
            <a:pPr algn="ctr" eaLnBrk="0" hangingPunct="0">
              <a:defRPr/>
            </a:pPr>
            <a:r>
              <a:rPr lang="en-US" sz="4000" dirty="0" smtClean="0">
                <a:ln w="3175" cmpd="sng">
                  <a:solidFill>
                    <a:srgbClr val="FFFFFF"/>
                  </a:solidFill>
                  <a:prstDash val="solid"/>
                </a:ln>
                <a:solidFill>
                  <a:srgbClr val="FFFFFF"/>
                </a:solidFill>
                <a:effectLst>
                  <a:outerShdw blurRad="50800" dist="38100" dir="5400000" algn="t" rotWithShape="0">
                    <a:prstClr val="black">
                      <a:alpha val="40000"/>
                    </a:prstClr>
                  </a:outerShdw>
                </a:effectLst>
                <a:latin typeface="Felix Titling" pitchFamily="82" charset="0"/>
              </a:rPr>
              <a:t>Synonymous with Innovation</a:t>
            </a:r>
            <a:endParaRPr lang="en-US" sz="4000" dirty="0">
              <a:ln w="3175" cmpd="sng">
                <a:solidFill>
                  <a:srgbClr val="FFFFFF"/>
                </a:solidFill>
                <a:prstDash val="solid"/>
              </a:ln>
              <a:solidFill>
                <a:srgbClr val="FFFFFF"/>
              </a:solidFill>
              <a:effectLst>
                <a:outerShdw blurRad="50800" dist="38100" dir="5400000" algn="t" rotWithShape="0">
                  <a:prstClr val="black">
                    <a:alpha val="40000"/>
                  </a:prstClr>
                </a:outerShdw>
              </a:effectLst>
              <a:latin typeface="Felix Titling" pitchFamily="82"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000" dirty="0" smtClean="0">
                <a:ln>
                  <a:solidFill>
                    <a:schemeClr val="bg1"/>
                  </a:solidFill>
                </a:ln>
                <a:effectLst>
                  <a:outerShdw blurRad="38100" dist="38100" dir="2700000" algn="tl">
                    <a:srgbClr val="000000">
                      <a:alpha val="43137"/>
                    </a:srgbClr>
                  </a:outerShdw>
                </a:effectLst>
              </a:rPr>
              <a:t>Overview</a:t>
            </a:r>
            <a:endParaRPr lang="en-US" sz="4000" dirty="0">
              <a:ln>
                <a:solidFill>
                  <a:schemeClr val="bg1"/>
                </a:solidFill>
              </a:ln>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143000"/>
            <a:ext cx="8610600" cy="5029200"/>
          </a:xfrm>
        </p:spPr>
        <p:txBody>
          <a:bodyPr>
            <a:normAutofit fontScale="92500"/>
          </a:bodyPr>
          <a:lstStyle/>
          <a:p>
            <a:pPr>
              <a:lnSpc>
                <a:spcPct val="200000"/>
              </a:lnSpc>
            </a:pPr>
            <a:r>
              <a:rPr lang="en-US" dirty="0" smtClean="0"/>
              <a:t>Introduction to The Phia Group</a:t>
            </a:r>
          </a:p>
          <a:p>
            <a:pPr>
              <a:lnSpc>
                <a:spcPct val="200000"/>
              </a:lnSpc>
            </a:pPr>
            <a:r>
              <a:rPr lang="en-US" dirty="0" smtClean="0"/>
              <a:t>Costs: What Do You Care About?</a:t>
            </a:r>
          </a:p>
          <a:p>
            <a:pPr>
              <a:lnSpc>
                <a:spcPct val="200000"/>
              </a:lnSpc>
            </a:pPr>
            <a:r>
              <a:rPr lang="en-US" dirty="0" smtClean="0"/>
              <a:t>Growth of Self-Funding</a:t>
            </a:r>
          </a:p>
          <a:p>
            <a:pPr>
              <a:lnSpc>
                <a:spcPct val="200000"/>
              </a:lnSpc>
            </a:pPr>
            <a:r>
              <a:rPr lang="en-US" dirty="0" smtClean="0"/>
              <a:t>Risk Management</a:t>
            </a:r>
          </a:p>
          <a:p>
            <a:pPr>
              <a:lnSpc>
                <a:spcPct val="200000"/>
              </a:lnSpc>
            </a:pPr>
            <a:r>
              <a:rPr lang="en-US" dirty="0" smtClean="0"/>
              <a:t>Self-funding: Synonymous with Innovation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6" name="Rectangle 3"/>
          <p:cNvSpPr>
            <a:spLocks noChangeArrowheads="1"/>
          </p:cNvSpPr>
          <p:nvPr/>
        </p:nvSpPr>
        <p:spPr bwMode="auto">
          <a:xfrm>
            <a:off x="152400" y="1905000"/>
            <a:ext cx="8839200" cy="3657600"/>
          </a:xfrm>
          <a:prstGeom prst="rect">
            <a:avLst/>
          </a:prstGeom>
          <a:noFill/>
          <a:ln w="9525">
            <a:noFill/>
            <a:miter lim="800000"/>
            <a:headEnd/>
            <a:tailEnd/>
          </a:ln>
        </p:spPr>
        <p:txBody>
          <a:bodyPr/>
          <a:lstStyle/>
          <a:p>
            <a:pPr marL="609600" indent="-609600" eaLnBrk="1" hangingPunct="1">
              <a:spcBef>
                <a:spcPct val="20000"/>
              </a:spcBef>
              <a:buFont typeface="Wingdings" pitchFamily="2" charset="2"/>
              <a:buChar char="§"/>
            </a:pPr>
            <a:endParaRPr lang="en-US" sz="2400" dirty="0" smtClean="0">
              <a:solidFill>
                <a:srgbClr val="072E66"/>
              </a:solidFill>
              <a:latin typeface="Palatino" pitchFamily="18" charset="0"/>
            </a:endParaRPr>
          </a:p>
        </p:txBody>
      </p:sp>
      <p:sp>
        <p:nvSpPr>
          <p:cNvPr id="8" name="Rectangle 1"/>
          <p:cNvSpPr>
            <a:spLocks noChangeArrowheads="1"/>
          </p:cNvSpPr>
          <p:nvPr/>
        </p:nvSpPr>
        <p:spPr bwMode="auto">
          <a:xfrm>
            <a:off x="152400" y="1151725"/>
            <a:ext cx="8991600" cy="54784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lvl="2" eaLnBrk="0" hangingPunct="0"/>
            <a:r>
              <a:rPr lang="en-US" sz="2400" b="1" dirty="0" smtClean="0">
                <a:solidFill>
                  <a:srgbClr val="072E66"/>
                </a:solidFill>
                <a:latin typeface="+mj-lt"/>
                <a:ea typeface="Calibri" pitchFamily="34" charset="0"/>
                <a:cs typeface="Times New Roman" pitchFamily="18" charset="0"/>
              </a:rPr>
              <a:t>Network vs. No Network: A Balancing Act</a:t>
            </a:r>
          </a:p>
          <a:p>
            <a:pPr lvl="2" eaLnBrk="0" hangingPunct="0"/>
            <a:endParaRPr lang="en-US" b="1" dirty="0" smtClean="0">
              <a:solidFill>
                <a:srgbClr val="072E66"/>
              </a:solidFill>
              <a:latin typeface="+mj-lt"/>
              <a:ea typeface="Calibri" pitchFamily="34" charset="0"/>
              <a:cs typeface="Times New Roman" pitchFamily="18" charset="0"/>
            </a:endParaRPr>
          </a:p>
          <a:p>
            <a:pPr lvl="3" indent="-342900" eaLnBrk="0" hangingPunct="0">
              <a:buFont typeface="Arial" pitchFamily="34" charset="0"/>
              <a:buChar char="•"/>
            </a:pPr>
            <a:r>
              <a:rPr lang="en-US" dirty="0" smtClean="0">
                <a:solidFill>
                  <a:srgbClr val="072E66"/>
                </a:solidFill>
                <a:latin typeface="+mj-lt"/>
                <a:ea typeface="Calibri" pitchFamily="34" charset="0"/>
                <a:cs typeface="Times New Roman" pitchFamily="18" charset="0"/>
              </a:rPr>
              <a:t>Claims Data – Access Leads to Customization</a:t>
            </a:r>
          </a:p>
          <a:p>
            <a:pPr lvl="3" indent="-342900" eaLnBrk="0" hangingPunct="0">
              <a:buFont typeface="Arial" pitchFamily="34" charset="0"/>
              <a:buChar char="•"/>
            </a:pPr>
            <a:endParaRPr lang="en-US" dirty="0" smtClean="0">
              <a:solidFill>
                <a:srgbClr val="072E66"/>
              </a:solidFill>
              <a:latin typeface="+mj-lt"/>
              <a:ea typeface="Calibri" pitchFamily="34" charset="0"/>
              <a:cs typeface="Times New Roman" pitchFamily="18" charset="0"/>
            </a:endParaRPr>
          </a:p>
          <a:p>
            <a:pPr lvl="3" indent="-342900" eaLnBrk="0" hangingPunct="0">
              <a:buFont typeface="Arial" pitchFamily="34" charset="0"/>
              <a:buChar char="•"/>
            </a:pPr>
            <a:r>
              <a:rPr lang="en-US" dirty="0" smtClean="0">
                <a:solidFill>
                  <a:srgbClr val="072E66"/>
                </a:solidFill>
                <a:latin typeface="+mj-lt"/>
                <a:ea typeface="Calibri" pitchFamily="34" charset="0"/>
                <a:cs typeface="Times New Roman" pitchFamily="18" charset="0"/>
              </a:rPr>
              <a:t>Custom Plan Design – Tailored to Your Employee Population’s Needs</a:t>
            </a:r>
          </a:p>
          <a:p>
            <a:pPr lvl="3" indent="-342900" eaLnBrk="0" hangingPunct="0">
              <a:buFont typeface="Arial" pitchFamily="34" charset="0"/>
              <a:buChar char="•"/>
            </a:pPr>
            <a:endParaRPr lang="en-US" dirty="0" smtClean="0">
              <a:solidFill>
                <a:srgbClr val="072E66"/>
              </a:solidFill>
              <a:latin typeface="+mj-lt"/>
              <a:ea typeface="Calibri" pitchFamily="34" charset="0"/>
              <a:cs typeface="Times New Roman" pitchFamily="18" charset="0"/>
            </a:endParaRPr>
          </a:p>
          <a:p>
            <a:pPr lvl="3" indent="-342900" eaLnBrk="0" hangingPunct="0">
              <a:buFont typeface="Arial" pitchFamily="34" charset="0"/>
              <a:buChar char="•"/>
            </a:pPr>
            <a:r>
              <a:rPr lang="en-US" dirty="0" smtClean="0">
                <a:solidFill>
                  <a:srgbClr val="072E66"/>
                </a:solidFill>
                <a:latin typeface="+mj-lt"/>
                <a:ea typeface="Calibri" pitchFamily="34" charset="0"/>
                <a:cs typeface="Times New Roman" pitchFamily="18" charset="0"/>
              </a:rPr>
              <a:t>Custom Wellness – Targeted Incentives</a:t>
            </a:r>
          </a:p>
          <a:p>
            <a:pPr lvl="3" indent="-342900" eaLnBrk="0" hangingPunct="0">
              <a:buFont typeface="Arial" pitchFamily="34" charset="0"/>
              <a:buChar char="•"/>
            </a:pPr>
            <a:endParaRPr lang="en-US" dirty="0" smtClean="0">
              <a:solidFill>
                <a:srgbClr val="072E66"/>
              </a:solidFill>
              <a:latin typeface="+mj-lt"/>
              <a:ea typeface="Calibri" pitchFamily="34" charset="0"/>
              <a:cs typeface="Times New Roman" pitchFamily="18" charset="0"/>
            </a:endParaRPr>
          </a:p>
          <a:p>
            <a:pPr lvl="3" indent="-342900" eaLnBrk="0" hangingPunct="0">
              <a:buFont typeface="Arial" pitchFamily="34" charset="0"/>
              <a:buChar char="•"/>
            </a:pPr>
            <a:r>
              <a:rPr lang="en-US" dirty="0" smtClean="0">
                <a:solidFill>
                  <a:srgbClr val="072E66"/>
                </a:solidFill>
                <a:latin typeface="+mj-lt"/>
                <a:ea typeface="Calibri" pitchFamily="34" charset="0"/>
                <a:cs typeface="Times New Roman" pitchFamily="18" charset="0"/>
              </a:rPr>
              <a:t>Alternative Cost Mechanisms (i.e. Cost+, UC&amp;R)</a:t>
            </a:r>
          </a:p>
          <a:p>
            <a:pPr lvl="3" indent="-342900" eaLnBrk="0" hangingPunct="0">
              <a:buFont typeface="Arial" pitchFamily="34" charset="0"/>
              <a:buChar char="•"/>
            </a:pPr>
            <a:endParaRPr lang="en-US" dirty="0" smtClean="0">
              <a:solidFill>
                <a:srgbClr val="072E66"/>
              </a:solidFill>
              <a:latin typeface="+mj-lt"/>
              <a:ea typeface="Calibri" pitchFamily="34" charset="0"/>
              <a:cs typeface="Times New Roman" pitchFamily="18" charset="0"/>
            </a:endParaRPr>
          </a:p>
          <a:p>
            <a:pPr lvl="3" indent="-342900" eaLnBrk="0" hangingPunct="0">
              <a:buFont typeface="Arial" pitchFamily="34" charset="0"/>
              <a:buChar char="•"/>
            </a:pPr>
            <a:r>
              <a:rPr lang="en-US" dirty="0" smtClean="0">
                <a:solidFill>
                  <a:srgbClr val="072E66"/>
                </a:solidFill>
                <a:latin typeface="+mj-lt"/>
                <a:ea typeface="Calibri" pitchFamily="34" charset="0"/>
                <a:cs typeface="Times New Roman" pitchFamily="18" charset="0"/>
              </a:rPr>
              <a:t>High-Dollar Claim Negotiations</a:t>
            </a:r>
          </a:p>
          <a:p>
            <a:pPr lvl="3" indent="-342900" eaLnBrk="0" hangingPunct="0">
              <a:buFont typeface="Arial" pitchFamily="34" charset="0"/>
              <a:buChar char="•"/>
            </a:pPr>
            <a:endParaRPr lang="en-US" dirty="0" smtClean="0">
              <a:solidFill>
                <a:srgbClr val="072E66"/>
              </a:solidFill>
              <a:latin typeface="+mj-lt"/>
              <a:ea typeface="Calibri" pitchFamily="34" charset="0"/>
              <a:cs typeface="Times New Roman" pitchFamily="18" charset="0"/>
            </a:endParaRPr>
          </a:p>
          <a:p>
            <a:pPr lvl="3" indent="-342900" eaLnBrk="0" hangingPunct="0">
              <a:buFont typeface="Arial" pitchFamily="34" charset="0"/>
              <a:buChar char="•"/>
            </a:pPr>
            <a:r>
              <a:rPr lang="en-US" dirty="0" smtClean="0">
                <a:solidFill>
                  <a:srgbClr val="072E66"/>
                </a:solidFill>
                <a:latin typeface="+mj-lt"/>
                <a:ea typeface="Calibri" pitchFamily="34" charset="0"/>
                <a:cs typeface="Times New Roman" pitchFamily="18" charset="0"/>
              </a:rPr>
              <a:t>Direct Provider Contracts</a:t>
            </a:r>
          </a:p>
          <a:p>
            <a:pPr lvl="3" indent="-342900" eaLnBrk="0" hangingPunct="0">
              <a:buFont typeface="Arial" pitchFamily="34" charset="0"/>
              <a:buChar char="•"/>
            </a:pPr>
            <a:endParaRPr lang="en-US" dirty="0" smtClean="0">
              <a:solidFill>
                <a:srgbClr val="072E66"/>
              </a:solidFill>
              <a:latin typeface="+mj-lt"/>
              <a:ea typeface="Calibri" pitchFamily="34" charset="0"/>
              <a:cs typeface="Times New Roman" pitchFamily="18" charset="0"/>
            </a:endParaRPr>
          </a:p>
          <a:p>
            <a:pPr lvl="3" indent="-342900" eaLnBrk="0" hangingPunct="0">
              <a:buFont typeface="Arial" pitchFamily="34" charset="0"/>
              <a:buChar char="•"/>
            </a:pPr>
            <a:r>
              <a:rPr lang="en-US" dirty="0" smtClean="0">
                <a:solidFill>
                  <a:srgbClr val="072E66"/>
                </a:solidFill>
                <a:latin typeface="+mj-lt"/>
                <a:ea typeface="Calibri" pitchFamily="34" charset="0"/>
                <a:cs typeface="Times New Roman" pitchFamily="18" charset="0"/>
              </a:rPr>
              <a:t>Fraud Detection &amp; Prevention</a:t>
            </a:r>
          </a:p>
          <a:p>
            <a:pPr lvl="3" indent="-342900" eaLnBrk="0" hangingPunct="0">
              <a:buFont typeface="Arial" pitchFamily="34" charset="0"/>
              <a:buChar char="•"/>
            </a:pPr>
            <a:endParaRPr lang="en-US" dirty="0" smtClean="0">
              <a:solidFill>
                <a:srgbClr val="072E66"/>
              </a:solidFill>
              <a:latin typeface="+mj-lt"/>
              <a:ea typeface="Calibri" pitchFamily="34" charset="0"/>
              <a:cs typeface="Times New Roman" pitchFamily="18" charset="0"/>
            </a:endParaRPr>
          </a:p>
          <a:p>
            <a:pPr lvl="3" indent="-342900" eaLnBrk="0" hangingPunct="0">
              <a:buFont typeface="Arial" pitchFamily="34" charset="0"/>
              <a:buChar char="•"/>
            </a:pPr>
            <a:r>
              <a:rPr lang="en-US" dirty="0" smtClean="0">
                <a:solidFill>
                  <a:srgbClr val="072E66"/>
                </a:solidFill>
                <a:latin typeface="+mj-lt"/>
                <a:ea typeface="Calibri" pitchFamily="34" charset="0"/>
                <a:cs typeface="Times New Roman" pitchFamily="18" charset="0"/>
              </a:rPr>
              <a:t>Transparency / Incentives / Steerage</a:t>
            </a:r>
          </a:p>
          <a:p>
            <a:pPr lvl="3" eaLnBrk="0" hangingPunct="0"/>
            <a:endParaRPr lang="en-US" dirty="0" smtClean="0">
              <a:solidFill>
                <a:srgbClr val="072E66"/>
              </a:solidFill>
              <a:latin typeface="+mj-lt"/>
              <a:ea typeface="Calibri" pitchFamily="34" charset="0"/>
              <a:cs typeface="Times New Roman" pitchFamily="18" charset="0"/>
            </a:endParaRPr>
          </a:p>
          <a:p>
            <a:pPr lvl="3" eaLnBrk="0" hangingPunct="0"/>
            <a:r>
              <a:rPr lang="en-US" dirty="0" smtClean="0">
                <a:solidFill>
                  <a:srgbClr val="072E66"/>
                </a:solidFill>
                <a:latin typeface="+mj-lt"/>
                <a:ea typeface="Calibri" pitchFamily="34" charset="0"/>
                <a:cs typeface="Times New Roman" pitchFamily="18" charset="0"/>
              </a:rPr>
              <a:t>	</a:t>
            </a:r>
          </a:p>
        </p:txBody>
      </p:sp>
      <p:sp>
        <p:nvSpPr>
          <p:cNvPr id="6" name="Rectangle 4"/>
          <p:cNvSpPr>
            <a:spLocks noChangeArrowheads="1"/>
          </p:cNvSpPr>
          <p:nvPr/>
        </p:nvSpPr>
        <p:spPr bwMode="auto">
          <a:xfrm>
            <a:off x="0" y="1"/>
            <a:ext cx="9144000" cy="1143000"/>
          </a:xfrm>
          <a:prstGeom prst="rect">
            <a:avLst/>
          </a:prstGeom>
          <a:noFill/>
          <a:ln w="9525">
            <a:noFill/>
            <a:miter lim="800000"/>
            <a:headEnd/>
            <a:tailEnd/>
          </a:ln>
        </p:spPr>
        <p:txBody>
          <a:bodyPr anchor="ctr"/>
          <a:lstStyle/>
          <a:p>
            <a:pPr algn="ctr"/>
            <a:endParaRPr lang="en-US" sz="4000" dirty="0" smtClean="0">
              <a:solidFill>
                <a:schemeClr val="bg1"/>
              </a:solidFill>
              <a:effectLst>
                <a:outerShdw blurRad="38100" dist="38100" dir="2700000" algn="tl">
                  <a:srgbClr val="000000">
                    <a:alpha val="43137"/>
                  </a:srgbClr>
                </a:outerShdw>
              </a:effectLst>
              <a:latin typeface="Felix Titling" pitchFamily="82" charset="0"/>
            </a:endParaRPr>
          </a:p>
          <a:p>
            <a:pPr algn="ctr" eaLnBrk="0" hangingPunct="0">
              <a:defRPr/>
            </a:pPr>
            <a:r>
              <a:rPr lang="en-US" sz="4000" dirty="0" smtClean="0">
                <a:ln w="3175" cmpd="sng">
                  <a:solidFill>
                    <a:srgbClr val="FFFFFF"/>
                  </a:solidFill>
                  <a:prstDash val="solid"/>
                </a:ln>
                <a:solidFill>
                  <a:srgbClr val="FFFFFF"/>
                </a:solidFill>
                <a:effectLst>
                  <a:outerShdw blurRad="50800" dist="38100" dir="5400000" algn="t" rotWithShape="0">
                    <a:prstClr val="black">
                      <a:alpha val="40000"/>
                    </a:prstClr>
                  </a:outerShdw>
                </a:effectLst>
                <a:latin typeface="Felix Titling" pitchFamily="82" charset="0"/>
              </a:rPr>
              <a:t>Self-funding:</a:t>
            </a:r>
          </a:p>
          <a:p>
            <a:pPr algn="ctr" eaLnBrk="0" hangingPunct="0">
              <a:defRPr/>
            </a:pPr>
            <a:r>
              <a:rPr lang="en-US" sz="4000" dirty="0" smtClean="0">
                <a:ln w="3175" cmpd="sng">
                  <a:solidFill>
                    <a:srgbClr val="FFFFFF"/>
                  </a:solidFill>
                  <a:prstDash val="solid"/>
                </a:ln>
                <a:solidFill>
                  <a:srgbClr val="FFFFFF"/>
                </a:solidFill>
                <a:effectLst>
                  <a:outerShdw blurRad="50800" dist="38100" dir="5400000" algn="t" rotWithShape="0">
                    <a:prstClr val="black">
                      <a:alpha val="40000"/>
                    </a:prstClr>
                  </a:outerShdw>
                </a:effectLst>
                <a:latin typeface="Felix Titling" pitchFamily="82" charset="0"/>
              </a:rPr>
              <a:t>Synonymous with Innovation</a:t>
            </a:r>
          </a:p>
          <a:p>
            <a:pPr algn="ctr"/>
            <a:endParaRPr lang="en-US" sz="4000" dirty="0">
              <a:solidFill>
                <a:schemeClr val="bg1"/>
              </a:solidFill>
              <a:effectLst>
                <a:outerShdw blurRad="38100" dist="38100" dir="2700000" algn="tl">
                  <a:srgbClr val="000000">
                    <a:alpha val="43137"/>
                  </a:srgbClr>
                </a:outerShdw>
              </a:effectLst>
              <a:latin typeface="Felix Titling" pitchFamily="82"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0" y="1"/>
            <a:ext cx="9144000" cy="1066800"/>
          </a:xfrm>
          <a:prstGeom prst="rect">
            <a:avLst/>
          </a:prstGeom>
          <a:noFill/>
          <a:ln w="9525">
            <a:noFill/>
            <a:miter lim="800000"/>
            <a:headEnd/>
            <a:tailEnd/>
          </a:ln>
        </p:spPr>
        <p:txBody>
          <a:bodyPr anchor="ctr"/>
          <a:lstStyle/>
          <a:p>
            <a:pPr algn="ctr" eaLnBrk="0" hangingPunct="0">
              <a:defRPr/>
            </a:pPr>
            <a:endParaRPr lang="en-US" sz="3600" dirty="0">
              <a:ln w="3175" cmpd="sng">
                <a:solidFill>
                  <a:srgbClr val="FFFFFF"/>
                </a:solidFill>
                <a:prstDash val="solid"/>
              </a:ln>
              <a:solidFill>
                <a:srgbClr val="FFFFFF"/>
              </a:solidFill>
              <a:effectLst>
                <a:outerShdw blurRad="50800" dist="38100" dir="5400000" algn="t" rotWithShape="0">
                  <a:prstClr val="black">
                    <a:alpha val="40000"/>
                  </a:prstClr>
                </a:outerShdw>
              </a:effectLst>
              <a:latin typeface="Felix Titling" pitchFamily="82" charset="0"/>
              <a:ea typeface="+mj-ea"/>
              <a:cs typeface="+mj-cs"/>
            </a:endParaRPr>
          </a:p>
        </p:txBody>
      </p:sp>
      <p:sp>
        <p:nvSpPr>
          <p:cNvPr id="9" name="Rectangle 4"/>
          <p:cNvSpPr>
            <a:spLocks noChangeArrowheads="1"/>
          </p:cNvSpPr>
          <p:nvPr/>
        </p:nvSpPr>
        <p:spPr bwMode="auto">
          <a:xfrm>
            <a:off x="0" y="1"/>
            <a:ext cx="9144000" cy="1371600"/>
          </a:xfrm>
          <a:prstGeom prst="rect">
            <a:avLst/>
          </a:prstGeom>
          <a:noFill/>
          <a:ln w="9525">
            <a:noFill/>
            <a:miter lim="800000"/>
            <a:headEnd/>
            <a:tailEnd/>
          </a:ln>
        </p:spPr>
        <p:txBody>
          <a:bodyPr anchor="ctr"/>
          <a:lstStyle/>
          <a:p>
            <a:pPr algn="ctr" eaLnBrk="0" hangingPunct="0">
              <a:defRPr/>
            </a:pPr>
            <a:endParaRPr lang="en-US" sz="3600" dirty="0">
              <a:ln w="3175" cmpd="sng">
                <a:solidFill>
                  <a:srgbClr val="FFFFFF"/>
                </a:solidFill>
                <a:prstDash val="solid"/>
              </a:ln>
              <a:solidFill>
                <a:srgbClr val="FFFFFF"/>
              </a:solidFill>
              <a:effectLst>
                <a:outerShdw blurRad="50800" dist="38100" dir="5400000" algn="t" rotWithShape="0">
                  <a:prstClr val="black">
                    <a:alpha val="40000"/>
                  </a:prstClr>
                </a:outerShdw>
              </a:effectLst>
              <a:latin typeface="Felix Titling" pitchFamily="82" charset="0"/>
            </a:endParaRPr>
          </a:p>
        </p:txBody>
      </p:sp>
      <p:sp>
        <p:nvSpPr>
          <p:cNvPr id="10" name="Rectangle 4"/>
          <p:cNvSpPr>
            <a:spLocks noChangeArrowheads="1"/>
          </p:cNvSpPr>
          <p:nvPr/>
        </p:nvSpPr>
        <p:spPr bwMode="auto">
          <a:xfrm>
            <a:off x="0" y="1"/>
            <a:ext cx="9144000" cy="1371600"/>
          </a:xfrm>
          <a:prstGeom prst="rect">
            <a:avLst/>
          </a:prstGeom>
          <a:noFill/>
          <a:ln w="9525">
            <a:noFill/>
            <a:miter lim="800000"/>
            <a:headEnd/>
            <a:tailEnd/>
          </a:ln>
        </p:spPr>
        <p:txBody>
          <a:bodyPr anchor="ctr"/>
          <a:lstStyle/>
          <a:p>
            <a:pPr algn="ctr" eaLnBrk="0" hangingPunct="0">
              <a:defRPr/>
            </a:pPr>
            <a:endParaRPr lang="en-US" sz="3600" dirty="0">
              <a:ln w="3175" cmpd="sng">
                <a:solidFill>
                  <a:srgbClr val="FFFFFF"/>
                </a:solidFill>
                <a:prstDash val="solid"/>
              </a:ln>
              <a:solidFill>
                <a:srgbClr val="FFFFFF"/>
              </a:solidFill>
              <a:effectLst>
                <a:outerShdw blurRad="50800" dist="38100" dir="5400000" algn="t" rotWithShape="0">
                  <a:prstClr val="black">
                    <a:alpha val="40000"/>
                  </a:prstClr>
                </a:outerShdw>
              </a:effectLst>
              <a:latin typeface="Felix Titling" pitchFamily="82" charset="0"/>
            </a:endParaRPr>
          </a:p>
        </p:txBody>
      </p:sp>
      <p:sp>
        <p:nvSpPr>
          <p:cNvPr id="11" name="Rectangle 4"/>
          <p:cNvSpPr>
            <a:spLocks noChangeArrowheads="1"/>
          </p:cNvSpPr>
          <p:nvPr/>
        </p:nvSpPr>
        <p:spPr bwMode="auto">
          <a:xfrm>
            <a:off x="0" y="1"/>
            <a:ext cx="9144000" cy="1371600"/>
          </a:xfrm>
          <a:prstGeom prst="rect">
            <a:avLst/>
          </a:prstGeom>
          <a:noFill/>
          <a:ln w="9525">
            <a:noFill/>
            <a:miter lim="800000"/>
            <a:headEnd/>
            <a:tailEnd/>
          </a:ln>
        </p:spPr>
        <p:txBody>
          <a:bodyPr anchor="ctr"/>
          <a:lstStyle/>
          <a:p>
            <a:pPr algn="ctr" eaLnBrk="0" hangingPunct="0">
              <a:defRPr/>
            </a:pPr>
            <a:endParaRPr lang="en-US" sz="3600" dirty="0">
              <a:ln w="3175" cmpd="sng">
                <a:solidFill>
                  <a:srgbClr val="FFFFFF"/>
                </a:solidFill>
                <a:prstDash val="solid"/>
              </a:ln>
              <a:solidFill>
                <a:srgbClr val="FFFFFF"/>
              </a:solidFill>
              <a:effectLst>
                <a:outerShdw blurRad="50800" dist="38100" dir="5400000" algn="t" rotWithShape="0">
                  <a:prstClr val="black">
                    <a:alpha val="40000"/>
                  </a:prstClr>
                </a:outerShdw>
              </a:effectLst>
              <a:latin typeface="Felix Titling" pitchFamily="82" charset="0"/>
            </a:endParaRPr>
          </a:p>
        </p:txBody>
      </p:sp>
      <p:sp>
        <p:nvSpPr>
          <p:cNvPr id="12" name="Rectangle 4"/>
          <p:cNvSpPr>
            <a:spLocks noChangeArrowheads="1"/>
          </p:cNvSpPr>
          <p:nvPr/>
        </p:nvSpPr>
        <p:spPr bwMode="auto">
          <a:xfrm>
            <a:off x="0" y="1"/>
            <a:ext cx="9144000" cy="1371600"/>
          </a:xfrm>
          <a:prstGeom prst="rect">
            <a:avLst/>
          </a:prstGeom>
          <a:noFill/>
          <a:ln w="9525">
            <a:noFill/>
            <a:miter lim="800000"/>
            <a:headEnd/>
            <a:tailEnd/>
          </a:ln>
        </p:spPr>
        <p:txBody>
          <a:bodyPr anchor="ctr"/>
          <a:lstStyle/>
          <a:p>
            <a:pPr algn="ctr" eaLnBrk="0" hangingPunct="0">
              <a:defRPr/>
            </a:pPr>
            <a:endParaRPr lang="en-US" sz="3600" dirty="0">
              <a:ln w="3175" cmpd="sng">
                <a:solidFill>
                  <a:srgbClr val="FFFFFF"/>
                </a:solidFill>
                <a:prstDash val="solid"/>
              </a:ln>
              <a:solidFill>
                <a:srgbClr val="FFFFFF"/>
              </a:solidFill>
              <a:effectLst>
                <a:outerShdw blurRad="50800" dist="38100" dir="5400000" algn="t" rotWithShape="0">
                  <a:prstClr val="black">
                    <a:alpha val="40000"/>
                  </a:prstClr>
                </a:outerShdw>
              </a:effectLst>
              <a:latin typeface="Felix Titling" pitchFamily="82" charset="0"/>
            </a:endParaRPr>
          </a:p>
        </p:txBody>
      </p:sp>
      <p:sp>
        <p:nvSpPr>
          <p:cNvPr id="13" name="Rectangle 4"/>
          <p:cNvSpPr>
            <a:spLocks noChangeArrowheads="1"/>
          </p:cNvSpPr>
          <p:nvPr/>
        </p:nvSpPr>
        <p:spPr bwMode="auto">
          <a:xfrm>
            <a:off x="0" y="1"/>
            <a:ext cx="9144000" cy="1219199"/>
          </a:xfrm>
          <a:prstGeom prst="rect">
            <a:avLst/>
          </a:prstGeom>
          <a:noFill/>
          <a:ln w="9525">
            <a:noFill/>
            <a:miter lim="800000"/>
            <a:headEnd/>
            <a:tailEnd/>
          </a:ln>
        </p:spPr>
        <p:txBody>
          <a:bodyPr anchor="ctr"/>
          <a:lstStyle/>
          <a:p>
            <a:pPr algn="ctr" eaLnBrk="0" hangingPunct="0">
              <a:defRPr/>
            </a:pPr>
            <a:endParaRPr lang="en-US" sz="3600" dirty="0">
              <a:ln w="3175" cmpd="sng">
                <a:solidFill>
                  <a:srgbClr val="FFFFFF"/>
                </a:solidFill>
                <a:prstDash val="solid"/>
              </a:ln>
              <a:solidFill>
                <a:srgbClr val="FFFFFF"/>
              </a:solidFill>
              <a:effectLst>
                <a:outerShdw blurRad="50800" dist="38100" dir="5400000" algn="t" rotWithShape="0">
                  <a:prstClr val="black">
                    <a:alpha val="40000"/>
                  </a:prstClr>
                </a:outerShdw>
              </a:effectLst>
              <a:latin typeface="Felix Titling" pitchFamily="82" charset="0"/>
            </a:endParaRPr>
          </a:p>
        </p:txBody>
      </p:sp>
      <p:sp>
        <p:nvSpPr>
          <p:cNvPr id="15" name="Rectangle 4"/>
          <p:cNvSpPr>
            <a:spLocks noChangeArrowheads="1"/>
          </p:cNvSpPr>
          <p:nvPr/>
        </p:nvSpPr>
        <p:spPr bwMode="auto">
          <a:xfrm>
            <a:off x="0" y="1"/>
            <a:ext cx="9144000" cy="1142999"/>
          </a:xfrm>
          <a:prstGeom prst="rect">
            <a:avLst/>
          </a:prstGeom>
          <a:noFill/>
          <a:ln w="9525">
            <a:noFill/>
            <a:miter lim="800000"/>
            <a:headEnd/>
            <a:tailEnd/>
          </a:ln>
        </p:spPr>
        <p:txBody>
          <a:bodyPr anchor="ctr"/>
          <a:lstStyle/>
          <a:p>
            <a:pPr algn="ctr" eaLnBrk="0" hangingPunct="0">
              <a:defRPr/>
            </a:pPr>
            <a:r>
              <a:rPr lang="en-US" sz="4400" dirty="0" smtClean="0">
                <a:ln w="3175" cmpd="sng">
                  <a:solidFill>
                    <a:srgbClr val="FFFFFF"/>
                  </a:solidFill>
                  <a:prstDash val="solid"/>
                </a:ln>
                <a:solidFill>
                  <a:srgbClr val="FFFFFF"/>
                </a:solidFill>
                <a:effectLst>
                  <a:outerShdw blurRad="50800" dist="38100" dir="5400000" algn="t" rotWithShape="0">
                    <a:prstClr val="black">
                      <a:alpha val="40000"/>
                    </a:prstClr>
                  </a:outerShdw>
                </a:effectLst>
                <a:latin typeface="Felix Titling" pitchFamily="82" charset="0"/>
                <a:ea typeface="+mj-ea"/>
                <a:cs typeface="+mj-cs"/>
              </a:rPr>
              <a:t>Thank you</a:t>
            </a:r>
            <a:endParaRPr lang="en-US" sz="4400" dirty="0">
              <a:ln w="3175" cmpd="sng">
                <a:solidFill>
                  <a:srgbClr val="FFFFFF"/>
                </a:solidFill>
                <a:prstDash val="solid"/>
              </a:ln>
              <a:solidFill>
                <a:srgbClr val="FFFFFF"/>
              </a:solidFill>
              <a:effectLst>
                <a:outerShdw blurRad="50800" dist="38100" dir="5400000" algn="t" rotWithShape="0">
                  <a:prstClr val="black">
                    <a:alpha val="40000"/>
                  </a:prstClr>
                </a:outerShdw>
              </a:effectLst>
              <a:latin typeface="Felix Titling" pitchFamily="82" charset="0"/>
              <a:ea typeface="+mj-ea"/>
              <a:cs typeface="+mj-cs"/>
            </a:endParaRPr>
          </a:p>
        </p:txBody>
      </p:sp>
      <p:sp>
        <p:nvSpPr>
          <p:cNvPr id="16" name="Rectangle 3"/>
          <p:cNvSpPr txBox="1">
            <a:spLocks noChangeArrowheads="1"/>
          </p:cNvSpPr>
          <p:nvPr/>
        </p:nvSpPr>
        <p:spPr>
          <a:xfrm>
            <a:off x="0" y="1295400"/>
            <a:ext cx="9144000" cy="45720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80000"/>
              </a:lnSpc>
              <a:spcBef>
                <a:spcPct val="20000"/>
              </a:spcBef>
              <a:spcAft>
                <a:spcPts val="0"/>
              </a:spcAft>
              <a:buClr>
                <a:srgbClr val="0000D6"/>
              </a:buClr>
              <a:buSzTx/>
              <a:buFont typeface="Wingdings" pitchFamily="2" charset="2"/>
              <a:buNone/>
              <a:tabLst/>
              <a:defRPr/>
            </a:pPr>
            <a:r>
              <a:rPr kumimoji="0" lang="en-US" sz="2200" b="1" i="0" u="none" strike="noStrike" kern="1200" cap="none" spc="0" normalizeH="0" baseline="0" noProof="0" dirty="0" smtClean="0">
                <a:ln>
                  <a:noFill/>
                </a:ln>
                <a:solidFill>
                  <a:srgbClr val="072E66"/>
                </a:solidFill>
                <a:effectLst/>
                <a:uLnTx/>
                <a:uFillTx/>
                <a:latin typeface="+mn-lt"/>
                <a:ea typeface="+mn-ea"/>
                <a:cs typeface="+mn-cs"/>
              </a:rPr>
              <a:t>Adam V. Russo, Esq.</a:t>
            </a:r>
          </a:p>
          <a:p>
            <a:pPr marL="342900" marR="0" lvl="0" indent="-342900" algn="ctr" defTabSz="914400" rtl="0" eaLnBrk="1" fontAlgn="auto" latinLnBrk="0" hangingPunct="1">
              <a:lnSpc>
                <a:spcPct val="80000"/>
              </a:lnSpc>
              <a:spcBef>
                <a:spcPct val="20000"/>
              </a:spcBef>
              <a:spcAft>
                <a:spcPts val="0"/>
              </a:spcAft>
              <a:buClr>
                <a:srgbClr val="0000D6"/>
              </a:buClr>
              <a:buSzTx/>
              <a:buFont typeface="Wingdings" pitchFamily="2" charset="2"/>
              <a:buNone/>
              <a:tabLst/>
              <a:defRPr/>
            </a:pPr>
            <a:endParaRPr kumimoji="0" lang="en-US" sz="2200" b="1" i="0" u="none" strike="noStrike" kern="1200" cap="none" spc="0" normalizeH="0" baseline="0" noProof="0" dirty="0" smtClean="0">
              <a:ln>
                <a:noFill/>
              </a:ln>
              <a:solidFill>
                <a:srgbClr val="072E66"/>
              </a:solidFill>
              <a:effectLst/>
              <a:uLnTx/>
              <a:uFillTx/>
              <a:latin typeface="+mn-lt"/>
              <a:ea typeface="+mn-ea"/>
              <a:cs typeface="+mn-cs"/>
            </a:endParaRPr>
          </a:p>
          <a:p>
            <a:pPr marL="342900" indent="-342900" algn="ctr">
              <a:lnSpc>
                <a:spcPct val="80000"/>
              </a:lnSpc>
              <a:spcBef>
                <a:spcPct val="20000"/>
              </a:spcBef>
              <a:buClr>
                <a:srgbClr val="0000D6"/>
              </a:buClr>
              <a:defRPr/>
            </a:pPr>
            <a:r>
              <a:rPr kumimoji="0" lang="en-US" sz="2400" b="1" i="0" u="none" strike="noStrike" kern="1200" cap="none" spc="0" normalizeH="0" baseline="0" noProof="0" dirty="0" smtClean="0">
                <a:ln>
                  <a:noFill/>
                </a:ln>
                <a:solidFill>
                  <a:srgbClr val="4C85B9"/>
                </a:solidFill>
                <a:effectLst/>
                <a:uLnTx/>
                <a:uFillTx/>
                <a:latin typeface="+mn-lt"/>
                <a:ea typeface="+mn-ea"/>
                <a:cs typeface="+mn-cs"/>
                <a:hlinkClick r:id="rId2"/>
              </a:rPr>
              <a:t>arusso@phiagroup.com</a:t>
            </a:r>
            <a:r>
              <a:rPr kumimoji="0" lang="en-US" sz="2400" b="1" i="0" u="none" strike="noStrike" kern="1200" cap="none" spc="0" normalizeH="0" baseline="0" noProof="0" dirty="0" smtClean="0">
                <a:ln>
                  <a:noFill/>
                </a:ln>
                <a:effectLst/>
                <a:uLnTx/>
                <a:uFillTx/>
                <a:latin typeface="+mn-lt"/>
                <a:ea typeface="+mn-ea"/>
                <a:cs typeface="+mn-cs"/>
              </a:rPr>
              <a:t>   </a:t>
            </a:r>
            <a:r>
              <a:rPr kumimoji="0" lang="en-US" sz="2400" b="1" i="0" u="none" strike="noStrike" kern="1200" cap="none" spc="0" normalizeH="0" baseline="0" noProof="0" dirty="0" smtClean="0">
                <a:ln>
                  <a:noFill/>
                </a:ln>
                <a:effectLst/>
                <a:uLnTx/>
                <a:uFillTx/>
                <a:latin typeface="+mn-lt"/>
                <a:ea typeface="+mn-ea"/>
                <a:cs typeface="+mn-cs"/>
                <a:sym typeface="Symbol"/>
              </a:rPr>
              <a:t>  </a:t>
            </a:r>
            <a:r>
              <a:rPr kumimoji="0" lang="en-US" sz="2400" b="1" i="0" u="none" strike="noStrike" kern="1200" cap="none" spc="0" normalizeH="0" baseline="0" noProof="0" dirty="0" smtClean="0">
                <a:ln>
                  <a:noFill/>
                </a:ln>
                <a:effectLst/>
                <a:uLnTx/>
                <a:uFillTx/>
                <a:latin typeface="+mn-lt"/>
                <a:ea typeface="+mn-ea"/>
                <a:cs typeface="+mn-cs"/>
              </a:rPr>
              <a:t> </a:t>
            </a:r>
            <a:r>
              <a:rPr lang="en-US" sz="2400" b="1" dirty="0" smtClean="0">
                <a:solidFill>
                  <a:srgbClr val="072E66"/>
                </a:solidFill>
                <a:hlinkClick r:id="rId3"/>
              </a:rPr>
              <a:t>www.phiagroup.com</a:t>
            </a:r>
            <a:endParaRPr lang="en-US" sz="2400" b="1" dirty="0" smtClean="0">
              <a:solidFill>
                <a:srgbClr val="072E66"/>
              </a:solidFill>
            </a:endParaRPr>
          </a:p>
          <a:p>
            <a:pPr marL="342900" marR="0" lvl="0" indent="-342900" algn="ctr" defTabSz="914400" rtl="0" eaLnBrk="1" fontAlgn="auto" latinLnBrk="0" hangingPunct="1">
              <a:lnSpc>
                <a:spcPct val="80000"/>
              </a:lnSpc>
              <a:spcBef>
                <a:spcPct val="20000"/>
              </a:spcBef>
              <a:spcAft>
                <a:spcPts val="0"/>
              </a:spcAft>
              <a:buClr>
                <a:srgbClr val="0000D6"/>
              </a:buClr>
              <a:buSzTx/>
              <a:buFont typeface="Wingdings" pitchFamily="2" charset="2"/>
              <a:buNone/>
              <a:tabLst/>
              <a:defRPr/>
            </a:pPr>
            <a:endParaRPr kumimoji="0" lang="en-US" sz="2200" b="1" i="0" u="none" strike="noStrike" kern="1200" cap="none" spc="0" normalizeH="0" baseline="0" noProof="0" dirty="0" smtClean="0">
              <a:ln>
                <a:noFill/>
              </a:ln>
              <a:solidFill>
                <a:srgbClr val="4C85B9"/>
              </a:solidFill>
              <a:effectLst/>
              <a:uLnTx/>
              <a:uFillTx/>
              <a:latin typeface="+mn-lt"/>
              <a:ea typeface="+mn-ea"/>
              <a:cs typeface="+mn-cs"/>
            </a:endParaRPr>
          </a:p>
          <a:p>
            <a:pPr marL="342900" marR="0" lvl="0" indent="-342900" algn="ctr" defTabSz="914400" rtl="0" eaLnBrk="1" fontAlgn="auto" latinLnBrk="0" hangingPunct="1">
              <a:lnSpc>
                <a:spcPct val="80000"/>
              </a:lnSpc>
              <a:spcBef>
                <a:spcPct val="20000"/>
              </a:spcBef>
              <a:spcAft>
                <a:spcPts val="0"/>
              </a:spcAft>
              <a:buClr>
                <a:srgbClr val="0000D6"/>
              </a:buClr>
              <a:buSzTx/>
              <a:buFont typeface="Wingdings" pitchFamily="2" charset="2"/>
              <a:buNone/>
              <a:tabLst/>
              <a:defRPr/>
            </a:pPr>
            <a:r>
              <a:rPr lang="en-US" sz="2400" b="1" dirty="0" smtClean="0">
                <a:solidFill>
                  <a:srgbClr val="072E66"/>
                </a:solidFill>
              </a:rPr>
              <a:t>Text “PHIA” to 22828 &amp; Join our Mailing List &amp;</a:t>
            </a:r>
          </a:p>
          <a:p>
            <a:pPr marL="342900" marR="0" lvl="0" indent="-342900" algn="ctr" defTabSz="914400" rtl="0" eaLnBrk="1" fontAlgn="auto" latinLnBrk="0" hangingPunct="1">
              <a:lnSpc>
                <a:spcPct val="80000"/>
              </a:lnSpc>
              <a:spcBef>
                <a:spcPct val="20000"/>
              </a:spcBef>
              <a:spcAft>
                <a:spcPts val="0"/>
              </a:spcAft>
              <a:buClr>
                <a:srgbClr val="0000D6"/>
              </a:buClr>
              <a:buSzTx/>
              <a:buFont typeface="Wingdings" pitchFamily="2" charset="2"/>
              <a:buNone/>
              <a:tabLst/>
              <a:defRPr/>
            </a:pPr>
            <a:r>
              <a:rPr lang="en-US" sz="2400" b="1" dirty="0" smtClean="0">
                <a:solidFill>
                  <a:srgbClr val="072E66"/>
                </a:solidFill>
              </a:rPr>
              <a:t>Get All the Latest News and </a:t>
            </a:r>
            <a:r>
              <a:rPr lang="en-US" sz="2400" b="1" i="1" dirty="0" smtClean="0">
                <a:solidFill>
                  <a:srgbClr val="072E66"/>
                </a:solidFill>
              </a:rPr>
              <a:t>Free</a:t>
            </a:r>
            <a:r>
              <a:rPr lang="en-US" sz="2400" b="1" dirty="0" smtClean="0">
                <a:solidFill>
                  <a:srgbClr val="072E66"/>
                </a:solidFill>
              </a:rPr>
              <a:t> Webinar Announcements</a:t>
            </a:r>
          </a:p>
          <a:p>
            <a:pPr marL="342900" lvl="0" indent="-342900" algn="ctr">
              <a:lnSpc>
                <a:spcPct val="80000"/>
              </a:lnSpc>
              <a:spcBef>
                <a:spcPct val="20000"/>
              </a:spcBef>
              <a:buClr>
                <a:srgbClr val="0000D6"/>
              </a:buClr>
              <a:defRPr/>
            </a:pPr>
            <a:endParaRPr lang="en-US" sz="2000" b="1" dirty="0" smtClean="0">
              <a:solidFill>
                <a:srgbClr val="072E66"/>
              </a:solidFill>
            </a:endParaRPr>
          </a:p>
          <a:p>
            <a:pPr marL="342900" indent="-342900" algn="ctr">
              <a:lnSpc>
                <a:spcPct val="80000"/>
              </a:lnSpc>
              <a:spcBef>
                <a:spcPct val="20000"/>
              </a:spcBef>
              <a:buClr>
                <a:srgbClr val="0000D6"/>
              </a:buClr>
              <a:defRPr/>
            </a:pPr>
            <a:r>
              <a:rPr lang="en-US" sz="2400" b="1" dirty="0" smtClean="0">
                <a:solidFill>
                  <a:srgbClr val="072E66"/>
                </a:solidFill>
              </a:rPr>
              <a:t>Join Us for Our Next Free Webinar!</a:t>
            </a:r>
          </a:p>
          <a:p>
            <a:pPr marL="342900" indent="-342900" algn="ctr">
              <a:lnSpc>
                <a:spcPct val="80000"/>
              </a:lnSpc>
              <a:spcBef>
                <a:spcPct val="20000"/>
              </a:spcBef>
              <a:buClr>
                <a:srgbClr val="0000D6"/>
              </a:buClr>
              <a:defRPr/>
            </a:pPr>
            <a:r>
              <a:rPr lang="en-US" sz="2400" b="1" dirty="0" smtClean="0">
                <a:solidFill>
                  <a:srgbClr val="072E66"/>
                </a:solidFill>
                <a:hlinkClick r:id="rId4"/>
              </a:rPr>
              <a:t>www.thephiagroup.com/webinar</a:t>
            </a:r>
            <a:endParaRPr lang="en-US" sz="2400" b="1" dirty="0" smtClean="0">
              <a:solidFill>
                <a:srgbClr val="072E66"/>
              </a:solidFill>
            </a:endParaRPr>
          </a:p>
          <a:p>
            <a:pPr marL="342900" indent="-342900" algn="ctr">
              <a:lnSpc>
                <a:spcPct val="80000"/>
              </a:lnSpc>
              <a:spcBef>
                <a:spcPct val="20000"/>
              </a:spcBef>
              <a:buClr>
                <a:srgbClr val="0000D6"/>
              </a:buClr>
              <a:defRPr/>
            </a:pPr>
            <a:endParaRPr lang="en-US" sz="2000" b="1" dirty="0" smtClean="0">
              <a:solidFill>
                <a:srgbClr val="072E66"/>
              </a:solidFill>
            </a:endParaRPr>
          </a:p>
          <a:p>
            <a:pPr marL="342900" marR="0" lvl="0" indent="-342900" algn="ctr" defTabSz="914400" rtl="0" eaLnBrk="1" fontAlgn="auto" latinLnBrk="0" hangingPunct="1">
              <a:lnSpc>
                <a:spcPct val="80000"/>
              </a:lnSpc>
              <a:spcBef>
                <a:spcPct val="20000"/>
              </a:spcBef>
              <a:spcAft>
                <a:spcPts val="0"/>
              </a:spcAft>
              <a:buClr>
                <a:srgbClr val="0000D6"/>
              </a:buClr>
              <a:buSzTx/>
              <a:buFont typeface="Wingdings" pitchFamily="2" charset="2"/>
              <a:buNone/>
              <a:tabLst/>
              <a:defRPr/>
            </a:pPr>
            <a:r>
              <a:rPr lang="en-US" sz="2400" b="1" dirty="0" smtClean="0">
                <a:solidFill>
                  <a:srgbClr val="072E66"/>
                </a:solidFill>
              </a:rPr>
              <a:t>Feel Free to Send Consulting Requests to</a:t>
            </a:r>
          </a:p>
          <a:p>
            <a:pPr marL="342900" marR="0" lvl="0" indent="-342900" algn="ctr" defTabSz="914400" rtl="0" eaLnBrk="1" fontAlgn="auto" latinLnBrk="0" hangingPunct="1">
              <a:lnSpc>
                <a:spcPct val="80000"/>
              </a:lnSpc>
              <a:spcBef>
                <a:spcPct val="20000"/>
              </a:spcBef>
              <a:spcAft>
                <a:spcPts val="0"/>
              </a:spcAft>
              <a:buClr>
                <a:srgbClr val="0000D6"/>
              </a:buClr>
              <a:buSzTx/>
              <a:buFont typeface="Wingdings" pitchFamily="2" charset="2"/>
              <a:buNone/>
              <a:tabLst/>
              <a:defRPr/>
            </a:pPr>
            <a:r>
              <a:rPr lang="en-US" sz="2400" b="1" dirty="0" smtClean="0">
                <a:solidFill>
                  <a:srgbClr val="072E66"/>
                </a:solidFill>
                <a:hlinkClick r:id="rId5"/>
              </a:rPr>
              <a:t>PgcReferral@phiagroup.com</a:t>
            </a:r>
            <a:endParaRPr kumimoji="0" lang="en-US" sz="1500" b="1" i="0" u="none" strike="noStrike" kern="1200" cap="none" spc="0" normalizeH="0" baseline="0" noProof="0" dirty="0" smtClean="0">
              <a:ln>
                <a:noFill/>
              </a:ln>
              <a:solidFill>
                <a:srgbClr val="072E66"/>
              </a:solidFill>
              <a:effectLst/>
              <a:uLnTx/>
              <a:uFillTx/>
              <a:latin typeface="+mn-lt"/>
              <a:ea typeface="+mn-ea"/>
              <a:cs typeface="+mn-cs"/>
            </a:endParaRPr>
          </a:p>
          <a:p>
            <a:pPr marL="342900" marR="0" lvl="0" indent="-342900" algn="ctr" defTabSz="914400" rtl="0" eaLnBrk="1" fontAlgn="auto" latinLnBrk="0" hangingPunct="1">
              <a:lnSpc>
                <a:spcPct val="80000"/>
              </a:lnSpc>
              <a:spcBef>
                <a:spcPct val="20000"/>
              </a:spcBef>
              <a:spcAft>
                <a:spcPts val="0"/>
              </a:spcAft>
              <a:buClr>
                <a:srgbClr val="0000D6"/>
              </a:buClr>
              <a:buSzTx/>
              <a:buFont typeface="Wingdings" pitchFamily="2" charset="2"/>
              <a:buNone/>
              <a:tabLst/>
              <a:defRPr/>
            </a:pPr>
            <a:endParaRPr kumimoji="0" lang="en-US" sz="1500" b="1" i="0" u="none" strike="noStrike" kern="1200" cap="none" spc="0" normalizeH="0" baseline="0" noProof="0" dirty="0" smtClean="0">
              <a:ln>
                <a:noFill/>
              </a:ln>
              <a:solidFill>
                <a:srgbClr val="072E66"/>
              </a:solidFill>
              <a:effectLst/>
              <a:uLnTx/>
              <a:uFillTx/>
              <a:latin typeface="+mn-lt"/>
              <a:ea typeface="+mn-ea"/>
              <a:cs typeface="+mn-cs"/>
            </a:endParaRPr>
          </a:p>
        </p:txBody>
      </p:sp>
      <p:pic>
        <p:nvPicPr>
          <p:cNvPr id="17" name="Picture 2"/>
          <p:cNvPicPr>
            <a:picLocks noChangeAspect="1" noChangeArrowheads="1"/>
          </p:cNvPicPr>
          <p:nvPr/>
        </p:nvPicPr>
        <p:blipFill>
          <a:blip r:embed="rId6" cstate="print"/>
          <a:srcRect/>
          <a:stretch>
            <a:fillRect/>
          </a:stretch>
        </p:blipFill>
        <p:spPr bwMode="auto">
          <a:xfrm>
            <a:off x="0" y="5990735"/>
            <a:ext cx="2362200" cy="590550"/>
          </a:xfrm>
          <a:prstGeom prst="rect">
            <a:avLst/>
          </a:prstGeom>
          <a:noFill/>
          <a:ln w="9525">
            <a:noFill/>
            <a:miter lim="800000"/>
            <a:headEnd/>
            <a:tailEnd/>
          </a:ln>
          <a:effectLst/>
        </p:spPr>
      </p:pic>
      <p:pic>
        <p:nvPicPr>
          <p:cNvPr id="18" name="Picture 9"/>
          <p:cNvPicPr>
            <a:picLocks noChangeAspect="1" noChangeArrowheads="1"/>
          </p:cNvPicPr>
          <p:nvPr/>
        </p:nvPicPr>
        <p:blipFill>
          <a:blip r:embed="rId7" cstate="print"/>
          <a:srcRect/>
          <a:stretch>
            <a:fillRect/>
          </a:stretch>
        </p:blipFill>
        <p:spPr bwMode="auto">
          <a:xfrm>
            <a:off x="3697660" y="5886254"/>
            <a:ext cx="2590800" cy="69063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a:spLocks noChangeArrowheads="1"/>
          </p:cNvSpPr>
          <p:nvPr/>
        </p:nvSpPr>
        <p:spPr bwMode="auto">
          <a:xfrm>
            <a:off x="0" y="0"/>
            <a:ext cx="9144000" cy="1143000"/>
          </a:xfrm>
          <a:prstGeom prst="rect">
            <a:avLst/>
          </a:prstGeom>
          <a:noFill/>
          <a:ln w="9525">
            <a:noFill/>
            <a:miter lim="800000"/>
            <a:headEnd/>
            <a:tailEnd/>
          </a:ln>
        </p:spPr>
        <p:txBody>
          <a:bodyPr anchor="ctr"/>
          <a:lstStyle/>
          <a:p>
            <a:pPr algn="ctr" eaLnBrk="0" hangingPunct="0">
              <a:defRPr/>
            </a:pPr>
            <a:r>
              <a:rPr lang="en-US" sz="4000" dirty="0" smtClean="0">
                <a:ln w="3175" cmpd="sng">
                  <a:solidFill>
                    <a:srgbClr val="FFFFFF"/>
                  </a:solidFill>
                  <a:prstDash val="solid"/>
                </a:ln>
                <a:solidFill>
                  <a:srgbClr val="FFFFFF"/>
                </a:solidFill>
                <a:effectLst>
                  <a:outerShdw blurRad="50800" dist="38100" dir="5400000" algn="t" rotWithShape="0">
                    <a:prstClr val="black">
                      <a:alpha val="40000"/>
                    </a:prstClr>
                  </a:outerShdw>
                </a:effectLst>
                <a:latin typeface="Felix Titling" pitchFamily="82" charset="0"/>
                <a:ea typeface="+mj-ea"/>
                <a:cs typeface="+mj-cs"/>
              </a:rPr>
              <a:t>The Phia Group IN 2000</a:t>
            </a:r>
            <a:endParaRPr lang="en-US" sz="4000" dirty="0">
              <a:ln w="3175" cmpd="sng">
                <a:solidFill>
                  <a:srgbClr val="FFFFFF"/>
                </a:solidFill>
                <a:prstDash val="solid"/>
              </a:ln>
              <a:solidFill>
                <a:srgbClr val="FFFFFF"/>
              </a:solidFill>
              <a:effectLst>
                <a:outerShdw blurRad="50800" dist="38100" dir="5400000" algn="t" rotWithShape="0">
                  <a:prstClr val="black">
                    <a:alpha val="40000"/>
                  </a:prstClr>
                </a:outerShdw>
              </a:effectLst>
              <a:latin typeface="Felix Titling" pitchFamily="82" charset="0"/>
              <a:ea typeface="+mj-ea"/>
              <a:cs typeface="+mj-cs"/>
            </a:endParaRPr>
          </a:p>
        </p:txBody>
      </p:sp>
      <p:pic>
        <p:nvPicPr>
          <p:cNvPr id="2" name="Picture 2"/>
          <p:cNvPicPr>
            <a:picLocks noChangeAspect="1" noChangeArrowheads="1"/>
          </p:cNvPicPr>
          <p:nvPr/>
        </p:nvPicPr>
        <p:blipFill>
          <a:blip r:embed="rId2" cstate="print"/>
          <a:srcRect/>
          <a:stretch>
            <a:fillRect/>
          </a:stretch>
        </p:blipFill>
        <p:spPr bwMode="auto">
          <a:xfrm>
            <a:off x="1533525" y="1924050"/>
            <a:ext cx="6076950" cy="3333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a:spLocks noChangeArrowheads="1"/>
          </p:cNvSpPr>
          <p:nvPr/>
        </p:nvSpPr>
        <p:spPr bwMode="auto">
          <a:xfrm>
            <a:off x="0" y="0"/>
            <a:ext cx="9144000" cy="1143000"/>
          </a:xfrm>
          <a:prstGeom prst="rect">
            <a:avLst/>
          </a:prstGeom>
          <a:noFill/>
          <a:ln w="9525">
            <a:noFill/>
            <a:miter lim="800000"/>
            <a:headEnd/>
            <a:tailEnd/>
          </a:ln>
        </p:spPr>
        <p:txBody>
          <a:bodyPr anchor="ctr"/>
          <a:lstStyle/>
          <a:p>
            <a:pPr algn="ctr" eaLnBrk="0" hangingPunct="0">
              <a:defRPr/>
            </a:pPr>
            <a:r>
              <a:rPr lang="en-US" sz="4000" dirty="0" smtClean="0">
                <a:ln w="3175" cmpd="sng">
                  <a:solidFill>
                    <a:srgbClr val="FFFFFF"/>
                  </a:solidFill>
                  <a:prstDash val="solid"/>
                </a:ln>
                <a:solidFill>
                  <a:srgbClr val="FFFFFF"/>
                </a:solidFill>
                <a:effectLst>
                  <a:outerShdw blurRad="38100" dist="38100" dir="2700000" algn="tl">
                    <a:srgbClr val="000000">
                      <a:alpha val="43137"/>
                    </a:srgbClr>
                  </a:outerShdw>
                </a:effectLst>
                <a:latin typeface="Felix Titling" pitchFamily="82" charset="0"/>
                <a:ea typeface="+mj-ea"/>
                <a:cs typeface="+mj-cs"/>
              </a:rPr>
              <a:t>The Phia Group IN 2015</a:t>
            </a:r>
            <a:endParaRPr lang="en-US" sz="4000" dirty="0">
              <a:ln w="3175" cmpd="sng">
                <a:solidFill>
                  <a:srgbClr val="FFFFFF"/>
                </a:solidFill>
                <a:prstDash val="solid"/>
              </a:ln>
              <a:solidFill>
                <a:srgbClr val="FFFFFF"/>
              </a:solidFill>
              <a:effectLst>
                <a:outerShdw blurRad="38100" dist="38100" dir="2700000" algn="tl">
                  <a:srgbClr val="000000">
                    <a:alpha val="43137"/>
                  </a:srgbClr>
                </a:outerShdw>
              </a:effectLst>
              <a:latin typeface="Felix Titling" pitchFamily="82" charset="0"/>
              <a:ea typeface="+mj-ea"/>
              <a:cs typeface="+mj-cs"/>
            </a:endParaRPr>
          </a:p>
        </p:txBody>
      </p:sp>
      <p:pic>
        <p:nvPicPr>
          <p:cNvPr id="2050" name="Picture 2"/>
          <p:cNvPicPr>
            <a:picLocks noChangeAspect="1" noChangeArrowheads="1"/>
          </p:cNvPicPr>
          <p:nvPr/>
        </p:nvPicPr>
        <p:blipFill>
          <a:blip r:embed="rId2" cstate="print"/>
          <a:srcRect/>
          <a:stretch>
            <a:fillRect/>
          </a:stretch>
        </p:blipFill>
        <p:spPr bwMode="auto">
          <a:xfrm>
            <a:off x="1662113" y="1885950"/>
            <a:ext cx="5819775" cy="3676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PG New Logo (Empowering Plans).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04800" y="2743200"/>
            <a:ext cx="2590800" cy="1612666"/>
          </a:xfrm>
          <a:prstGeom prst="rect">
            <a:avLst/>
          </a:prstGeom>
          <a:noFill/>
          <a:ln>
            <a:noFill/>
          </a:ln>
        </p:spPr>
      </p:pic>
      <p:sp>
        <p:nvSpPr>
          <p:cNvPr id="12" name="Rectangle 11"/>
          <p:cNvSpPr>
            <a:spLocks noChangeArrowheads="1"/>
          </p:cNvSpPr>
          <p:nvPr/>
        </p:nvSpPr>
        <p:spPr bwMode="auto">
          <a:xfrm>
            <a:off x="0" y="0"/>
            <a:ext cx="9144000" cy="1143000"/>
          </a:xfrm>
          <a:prstGeom prst="rect">
            <a:avLst/>
          </a:prstGeom>
          <a:noFill/>
          <a:ln w="9525">
            <a:noFill/>
            <a:miter lim="800000"/>
            <a:headEnd/>
            <a:tailEnd/>
          </a:ln>
        </p:spPr>
        <p:txBody>
          <a:bodyPr anchor="ctr"/>
          <a:lstStyle/>
          <a:p>
            <a:pPr algn="ctr" eaLnBrk="0" hangingPunct="0">
              <a:defRPr/>
            </a:pPr>
            <a:r>
              <a:rPr lang="en-US" sz="4000" dirty="0" smtClean="0">
                <a:ln w="3175" cmpd="sng">
                  <a:solidFill>
                    <a:srgbClr val="FFFFFF"/>
                  </a:solidFill>
                  <a:prstDash val="solid"/>
                </a:ln>
                <a:solidFill>
                  <a:srgbClr val="FFFFFF"/>
                </a:solidFill>
                <a:effectLst>
                  <a:outerShdw blurRad="38100" dist="38100" dir="2700000" algn="tl">
                    <a:srgbClr val="000000">
                      <a:alpha val="43137"/>
                    </a:srgbClr>
                  </a:outerShdw>
                </a:effectLst>
                <a:latin typeface="Felix Titling" pitchFamily="82" charset="0"/>
                <a:ea typeface="+mj-ea"/>
                <a:cs typeface="+mj-cs"/>
              </a:rPr>
              <a:t>The Phia Group IN 2015</a:t>
            </a:r>
            <a:endParaRPr lang="en-US" sz="4000" dirty="0">
              <a:ln w="3175" cmpd="sng">
                <a:solidFill>
                  <a:srgbClr val="FFFFFF"/>
                </a:solidFill>
                <a:prstDash val="solid"/>
              </a:ln>
              <a:solidFill>
                <a:srgbClr val="FFFFFF"/>
              </a:solidFill>
              <a:effectLst>
                <a:outerShdw blurRad="38100" dist="38100" dir="2700000" algn="tl">
                  <a:srgbClr val="000000">
                    <a:alpha val="43137"/>
                  </a:srgbClr>
                </a:outerShdw>
              </a:effectLst>
              <a:latin typeface="Felix Titling" pitchFamily="82" charset="0"/>
              <a:ea typeface="+mj-ea"/>
              <a:cs typeface="+mj-cs"/>
            </a:endParaRPr>
          </a:p>
        </p:txBody>
      </p:sp>
      <p:sp>
        <p:nvSpPr>
          <p:cNvPr id="4" name="TextBox 3"/>
          <p:cNvSpPr txBox="1"/>
          <p:nvPr/>
        </p:nvSpPr>
        <p:spPr>
          <a:xfrm>
            <a:off x="342900" y="1295400"/>
            <a:ext cx="8801100" cy="4955203"/>
          </a:xfrm>
          <a:prstGeom prst="rect">
            <a:avLst/>
          </a:prstGeom>
          <a:noFill/>
        </p:spPr>
        <p:txBody>
          <a:bodyPr wrap="square" rtlCol="0">
            <a:spAutoFit/>
          </a:bodyPr>
          <a:lstStyle/>
          <a:p>
            <a:pPr>
              <a:tabLst>
                <a:tab pos="2286000" algn="l"/>
              </a:tabLst>
            </a:pPr>
            <a:r>
              <a:rPr lang="en-US" sz="3200" dirty="0" smtClean="0">
                <a:solidFill>
                  <a:srgbClr val="002060"/>
                </a:solidFill>
              </a:rPr>
              <a:t>The Phia Group, by the numbers:</a:t>
            </a:r>
          </a:p>
          <a:p>
            <a:pPr>
              <a:tabLst>
                <a:tab pos="2286000" algn="l"/>
              </a:tabLst>
            </a:pPr>
            <a:endParaRPr lang="en-US" sz="3200" dirty="0" smtClean="0">
              <a:solidFill>
                <a:srgbClr val="002060"/>
              </a:solidFill>
            </a:endParaRPr>
          </a:p>
          <a:p>
            <a:pPr>
              <a:tabLst>
                <a:tab pos="2743200" algn="l"/>
              </a:tabLst>
            </a:pPr>
            <a:r>
              <a:rPr lang="en-US" sz="3200" dirty="0" smtClean="0">
                <a:solidFill>
                  <a:srgbClr val="002060"/>
                </a:solidFill>
              </a:rPr>
              <a:t>	</a:t>
            </a:r>
            <a:r>
              <a:rPr lang="en-US" sz="3200" b="1" dirty="0" smtClean="0">
                <a:solidFill>
                  <a:srgbClr val="002060"/>
                </a:solidFill>
              </a:rPr>
              <a:t>18 brokers</a:t>
            </a:r>
            <a:endParaRPr lang="en-US" sz="3200" dirty="0" smtClean="0">
              <a:solidFill>
                <a:srgbClr val="002060"/>
              </a:solidFill>
            </a:endParaRPr>
          </a:p>
          <a:p>
            <a:pPr>
              <a:tabLst>
                <a:tab pos="2743200" algn="l"/>
              </a:tabLst>
            </a:pPr>
            <a:r>
              <a:rPr lang="en-US" sz="3200" dirty="0" smtClean="0">
                <a:solidFill>
                  <a:srgbClr val="002060"/>
                </a:solidFill>
              </a:rPr>
              <a:t>	</a:t>
            </a:r>
            <a:r>
              <a:rPr lang="en-US" sz="3200" b="1" dirty="0" smtClean="0">
                <a:solidFill>
                  <a:srgbClr val="002060"/>
                </a:solidFill>
              </a:rPr>
              <a:t>41</a:t>
            </a:r>
            <a:r>
              <a:rPr lang="en-US" sz="3200" dirty="0" smtClean="0">
                <a:solidFill>
                  <a:srgbClr val="002060"/>
                </a:solidFill>
              </a:rPr>
              <a:t> stop-loss carriers and MGUs</a:t>
            </a:r>
          </a:p>
          <a:p>
            <a:pPr>
              <a:tabLst>
                <a:tab pos="2743200" algn="l"/>
              </a:tabLst>
            </a:pPr>
            <a:r>
              <a:rPr lang="en-US" sz="3200" dirty="0" smtClean="0">
                <a:solidFill>
                  <a:srgbClr val="002060"/>
                </a:solidFill>
              </a:rPr>
              <a:t>	</a:t>
            </a:r>
            <a:r>
              <a:rPr lang="en-US" sz="3200" b="1" dirty="0" smtClean="0">
                <a:solidFill>
                  <a:srgbClr val="002060"/>
                </a:solidFill>
              </a:rPr>
              <a:t>243 </a:t>
            </a:r>
            <a:r>
              <a:rPr lang="en-US" sz="3200" dirty="0" smtClean="0">
                <a:solidFill>
                  <a:srgbClr val="002060"/>
                </a:solidFill>
              </a:rPr>
              <a:t>TPAs</a:t>
            </a:r>
            <a:endParaRPr lang="en-US" sz="3200" b="1" dirty="0" smtClean="0">
              <a:solidFill>
                <a:srgbClr val="002060"/>
              </a:solidFill>
            </a:endParaRPr>
          </a:p>
          <a:p>
            <a:pPr>
              <a:tabLst>
                <a:tab pos="2743200" algn="l"/>
              </a:tabLst>
            </a:pPr>
            <a:r>
              <a:rPr lang="en-US" sz="3200" dirty="0" smtClean="0">
                <a:solidFill>
                  <a:srgbClr val="002060"/>
                </a:solidFill>
              </a:rPr>
              <a:t>	</a:t>
            </a:r>
            <a:r>
              <a:rPr lang="en-US" sz="3200" b="1" dirty="0" smtClean="0">
                <a:solidFill>
                  <a:srgbClr val="002060"/>
                </a:solidFill>
              </a:rPr>
              <a:t>101,000</a:t>
            </a:r>
            <a:r>
              <a:rPr lang="en-US" sz="3200" dirty="0" smtClean="0">
                <a:solidFill>
                  <a:srgbClr val="002060"/>
                </a:solidFill>
              </a:rPr>
              <a:t> employer groups</a:t>
            </a:r>
          </a:p>
          <a:p>
            <a:pPr>
              <a:tabLst>
                <a:tab pos="2743200" algn="l"/>
              </a:tabLst>
            </a:pPr>
            <a:r>
              <a:rPr lang="en-US" sz="3200" dirty="0" smtClean="0">
                <a:solidFill>
                  <a:srgbClr val="002060"/>
                </a:solidFill>
              </a:rPr>
              <a:t>	       </a:t>
            </a:r>
            <a:r>
              <a:rPr lang="en-US" sz="1600" dirty="0" smtClean="0">
                <a:solidFill>
                  <a:srgbClr val="002060"/>
                </a:solidFill>
              </a:rPr>
              <a:t>- Including Taft-Hartley, unions, captives, consortiums, MEWAs </a:t>
            </a:r>
            <a:endParaRPr lang="en-US" sz="3200" dirty="0" smtClean="0">
              <a:solidFill>
                <a:srgbClr val="002060"/>
              </a:solidFill>
            </a:endParaRPr>
          </a:p>
          <a:p>
            <a:pPr>
              <a:tabLst>
                <a:tab pos="2743200" algn="l"/>
              </a:tabLst>
            </a:pPr>
            <a:r>
              <a:rPr lang="en-US" sz="3200" dirty="0" smtClean="0">
                <a:solidFill>
                  <a:srgbClr val="002060"/>
                </a:solidFill>
              </a:rPr>
              <a:t>	</a:t>
            </a:r>
            <a:r>
              <a:rPr lang="en-US" sz="3200" b="1" dirty="0" smtClean="0">
                <a:solidFill>
                  <a:srgbClr val="002060"/>
                </a:solidFill>
              </a:rPr>
              <a:t>6,300,000</a:t>
            </a:r>
            <a:r>
              <a:rPr lang="en-US" sz="3200" dirty="0" smtClean="0">
                <a:solidFill>
                  <a:srgbClr val="002060"/>
                </a:solidFill>
              </a:rPr>
              <a:t> employee lives</a:t>
            </a:r>
          </a:p>
          <a:p>
            <a:pPr>
              <a:tabLst>
                <a:tab pos="2743200" algn="l"/>
              </a:tabLst>
            </a:pPr>
            <a:r>
              <a:rPr lang="en-US" sz="3200" dirty="0" smtClean="0">
                <a:solidFill>
                  <a:srgbClr val="002060"/>
                </a:solidFill>
              </a:rPr>
              <a:t>	</a:t>
            </a:r>
            <a:r>
              <a:rPr lang="en-US" sz="3200" b="1" dirty="0" smtClean="0">
                <a:solidFill>
                  <a:srgbClr val="002060"/>
                </a:solidFill>
              </a:rPr>
              <a:t>Countless</a:t>
            </a:r>
            <a:r>
              <a:rPr lang="en-US" sz="3200" dirty="0" smtClean="0">
                <a:solidFill>
                  <a:srgbClr val="002060"/>
                </a:solidFill>
              </a:rPr>
              <a:t> dollars saved</a:t>
            </a:r>
            <a:endParaRPr lang="en-US" sz="2800" dirty="0" smtClean="0">
              <a:solidFill>
                <a:srgbClr val="002060"/>
              </a:solidFill>
            </a:endParaRPr>
          </a:p>
          <a:p>
            <a:endParaRPr lang="en-US" sz="2800" dirty="0">
              <a:solidFill>
                <a:srgbClr val="00206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1" descr="Untitled_Chart_2.png"/>
          <p:cNvPicPr>
            <a:picLocks noChangeAspect="1"/>
          </p:cNvPicPr>
          <p:nvPr/>
        </p:nvPicPr>
        <p:blipFill>
          <a:blip r:embed="rId2" cstate="print"/>
          <a:srcRect/>
          <a:stretch>
            <a:fillRect/>
          </a:stretch>
        </p:blipFill>
        <p:spPr bwMode="auto">
          <a:xfrm>
            <a:off x="0" y="1295400"/>
            <a:ext cx="9144000" cy="4572000"/>
          </a:xfrm>
          <a:prstGeom prst="rect">
            <a:avLst/>
          </a:prstGeom>
          <a:noFill/>
          <a:ln w="9525">
            <a:noFill/>
            <a:miter lim="800000"/>
            <a:headEnd/>
            <a:tailEnd/>
          </a:ln>
        </p:spPr>
      </p:pic>
      <p:sp>
        <p:nvSpPr>
          <p:cNvPr id="9" name="Rectangle 4"/>
          <p:cNvSpPr>
            <a:spLocks noChangeArrowheads="1"/>
          </p:cNvSpPr>
          <p:nvPr/>
        </p:nvSpPr>
        <p:spPr bwMode="auto">
          <a:xfrm>
            <a:off x="0" y="1"/>
            <a:ext cx="9144000" cy="1066800"/>
          </a:xfrm>
          <a:prstGeom prst="rect">
            <a:avLst/>
          </a:prstGeom>
          <a:noFill/>
          <a:ln w="9525">
            <a:noFill/>
            <a:miter lim="800000"/>
            <a:headEnd/>
            <a:tailEnd/>
          </a:ln>
        </p:spPr>
        <p:txBody>
          <a:bodyPr anchor="ctr"/>
          <a:lstStyle/>
          <a:p>
            <a:pPr algn="ctr" eaLnBrk="0" hangingPunct="0">
              <a:defRPr/>
            </a:pPr>
            <a:endParaRPr lang="en-US" sz="3600" dirty="0">
              <a:ln w="3175" cmpd="sng">
                <a:solidFill>
                  <a:srgbClr val="FFFFFF"/>
                </a:solidFill>
                <a:prstDash val="solid"/>
              </a:ln>
              <a:solidFill>
                <a:srgbClr val="FFFFFF"/>
              </a:solidFill>
              <a:effectLst>
                <a:outerShdw blurRad="50800" dist="38100" dir="5400000" algn="t" rotWithShape="0">
                  <a:prstClr val="black">
                    <a:alpha val="40000"/>
                  </a:prstClr>
                </a:outerShdw>
              </a:effectLst>
              <a:latin typeface="Felix Titling" pitchFamily="82" charset="0"/>
              <a:ea typeface="+mj-ea"/>
              <a:cs typeface="+mj-cs"/>
            </a:endParaRPr>
          </a:p>
        </p:txBody>
      </p:sp>
      <p:sp>
        <p:nvSpPr>
          <p:cNvPr id="11" name="Rectangle 10"/>
          <p:cNvSpPr>
            <a:spLocks noChangeArrowheads="1"/>
          </p:cNvSpPr>
          <p:nvPr/>
        </p:nvSpPr>
        <p:spPr bwMode="auto">
          <a:xfrm>
            <a:off x="0" y="0"/>
            <a:ext cx="9144000" cy="1142999"/>
          </a:xfrm>
          <a:prstGeom prst="rect">
            <a:avLst/>
          </a:prstGeom>
          <a:noFill/>
          <a:ln w="9525">
            <a:noFill/>
            <a:miter lim="800000"/>
            <a:headEnd/>
            <a:tailEnd/>
          </a:ln>
        </p:spPr>
        <p:txBody>
          <a:bodyPr anchor="ctr"/>
          <a:lstStyle/>
          <a:p>
            <a:pPr algn="ctr" eaLnBrk="0" hangingPunct="0">
              <a:defRPr/>
            </a:pPr>
            <a:r>
              <a:rPr lang="en-US" sz="4000" dirty="0">
                <a:ln w="3175" cmpd="sng">
                  <a:solidFill>
                    <a:srgbClr val="FFFFFF"/>
                  </a:solidFill>
                  <a:prstDash val="solid"/>
                </a:ln>
                <a:solidFill>
                  <a:srgbClr val="FFFFFF"/>
                </a:solidFill>
                <a:effectLst>
                  <a:outerShdw blurRad="50800" dist="38100" dir="5400000" algn="t" rotWithShape="0">
                    <a:prstClr val="black">
                      <a:alpha val="40000"/>
                    </a:prstClr>
                  </a:outerShdw>
                </a:effectLst>
                <a:latin typeface="Felix Titling" pitchFamily="82" charset="0"/>
                <a:ea typeface="+mj-ea"/>
                <a:cs typeface="+mj-cs"/>
              </a:rPr>
              <a:t>Growth of Self-funding</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6" name="Rectangle 3"/>
          <p:cNvSpPr>
            <a:spLocks noChangeArrowheads="1"/>
          </p:cNvSpPr>
          <p:nvPr/>
        </p:nvSpPr>
        <p:spPr bwMode="auto">
          <a:xfrm>
            <a:off x="152400" y="1371600"/>
            <a:ext cx="8839200" cy="4953000"/>
          </a:xfrm>
          <a:prstGeom prst="rect">
            <a:avLst/>
          </a:prstGeom>
          <a:noFill/>
          <a:ln w="9525">
            <a:noFill/>
            <a:miter lim="800000"/>
            <a:headEnd/>
            <a:tailEnd/>
          </a:ln>
        </p:spPr>
        <p:txBody>
          <a:bodyPr/>
          <a:lstStyle/>
          <a:p>
            <a:pPr marL="609600" indent="-609600">
              <a:spcBef>
                <a:spcPct val="20000"/>
              </a:spcBef>
            </a:pPr>
            <a:r>
              <a:rPr lang="en-US" sz="2400" dirty="0" smtClean="0">
                <a:solidFill>
                  <a:srgbClr val="002060"/>
                </a:solidFill>
              </a:rPr>
              <a:t>DOI forced to approve 6% fully-insured premium increase for 2016</a:t>
            </a:r>
          </a:p>
          <a:p>
            <a:pPr marL="1066800" lvl="1" indent="-609600">
              <a:spcBef>
                <a:spcPct val="20000"/>
              </a:spcBef>
            </a:pPr>
            <a:r>
              <a:rPr lang="en-US" sz="2400" dirty="0" smtClean="0">
                <a:solidFill>
                  <a:srgbClr val="002060"/>
                </a:solidFill>
              </a:rPr>
              <a:t>Up from 2% increase in 2014 and 3% increase in 2015</a:t>
            </a:r>
          </a:p>
          <a:p>
            <a:pPr marL="1066800" lvl="1" indent="-609600">
              <a:spcBef>
                <a:spcPct val="20000"/>
              </a:spcBef>
            </a:pPr>
            <a:endParaRPr lang="en-US" sz="1100" dirty="0" smtClean="0">
              <a:solidFill>
                <a:srgbClr val="002060"/>
              </a:solidFill>
            </a:endParaRPr>
          </a:p>
          <a:p>
            <a:pPr marL="609600" indent="-609600">
              <a:spcBef>
                <a:spcPct val="20000"/>
              </a:spcBef>
            </a:pPr>
            <a:r>
              <a:rPr lang="en-US" sz="2400" dirty="0" smtClean="0">
                <a:solidFill>
                  <a:srgbClr val="002060"/>
                </a:solidFill>
              </a:rPr>
              <a:t>Meanwhile, Mass. hospital profits are soaring</a:t>
            </a:r>
          </a:p>
          <a:p>
            <a:pPr marL="1066800" lvl="1" indent="-609600">
              <a:spcBef>
                <a:spcPct val="20000"/>
              </a:spcBef>
            </a:pPr>
            <a:r>
              <a:rPr lang="en-US" sz="2400" dirty="0" smtClean="0">
                <a:solidFill>
                  <a:srgbClr val="002060"/>
                </a:solidFill>
              </a:rPr>
              <a:t>Mass General (</a:t>
            </a:r>
            <a:r>
              <a:rPr lang="en-US" sz="2400" i="1" dirty="0" smtClean="0">
                <a:solidFill>
                  <a:srgbClr val="002060"/>
                </a:solidFill>
              </a:rPr>
              <a:t>$200MM </a:t>
            </a:r>
            <a:r>
              <a:rPr lang="en-US" sz="2400" dirty="0" smtClean="0">
                <a:solidFill>
                  <a:srgbClr val="002060"/>
                </a:solidFill>
              </a:rPr>
              <a:t>profit in 2015)</a:t>
            </a:r>
          </a:p>
          <a:p>
            <a:pPr marL="1066800" lvl="1" indent="-609600">
              <a:spcBef>
                <a:spcPct val="20000"/>
              </a:spcBef>
            </a:pPr>
            <a:r>
              <a:rPr lang="en-US" sz="2400" dirty="0" smtClean="0">
                <a:solidFill>
                  <a:srgbClr val="002060"/>
                </a:solidFill>
              </a:rPr>
              <a:t>Brigham and Women’s (</a:t>
            </a:r>
            <a:r>
              <a:rPr lang="en-US" sz="2400" i="1" dirty="0" smtClean="0">
                <a:solidFill>
                  <a:srgbClr val="002060"/>
                </a:solidFill>
              </a:rPr>
              <a:t>$152MM </a:t>
            </a:r>
            <a:r>
              <a:rPr lang="en-US" sz="2400" dirty="0" smtClean="0">
                <a:solidFill>
                  <a:srgbClr val="002060"/>
                </a:solidFill>
              </a:rPr>
              <a:t>profit in 2015)</a:t>
            </a:r>
          </a:p>
          <a:p>
            <a:pPr marL="609600" indent="-609600" eaLnBrk="1" hangingPunct="1">
              <a:spcBef>
                <a:spcPct val="20000"/>
              </a:spcBef>
            </a:pPr>
            <a:endParaRPr lang="en-US" sz="1600" dirty="0" smtClean="0">
              <a:solidFill>
                <a:srgbClr val="002060"/>
              </a:solidFill>
            </a:endParaRPr>
          </a:p>
          <a:p>
            <a:pPr marL="0" lvl="1" algn="ctr">
              <a:spcBef>
                <a:spcPct val="20000"/>
              </a:spcBef>
            </a:pPr>
            <a:r>
              <a:rPr lang="en-US" sz="2400" b="1" i="1" dirty="0" smtClean="0">
                <a:solidFill>
                  <a:srgbClr val="002060"/>
                </a:solidFill>
              </a:rPr>
              <a:t>“Where else do you go, except not offering health insurance,</a:t>
            </a:r>
          </a:p>
          <a:p>
            <a:pPr marL="0" lvl="1" algn="ctr">
              <a:spcBef>
                <a:spcPct val="20000"/>
              </a:spcBef>
            </a:pPr>
            <a:r>
              <a:rPr lang="en-US" sz="2400" b="1" i="1" dirty="0" smtClean="0">
                <a:solidFill>
                  <a:srgbClr val="002060"/>
                </a:solidFill>
              </a:rPr>
              <a:t>or not offering raises, or cutting back staff?”</a:t>
            </a:r>
          </a:p>
          <a:p>
            <a:pPr marL="0" lvl="1" algn="ctr">
              <a:spcBef>
                <a:spcPct val="20000"/>
              </a:spcBef>
              <a:buFontTx/>
              <a:buChar char="-"/>
            </a:pPr>
            <a:r>
              <a:rPr lang="en-US" sz="1600" i="1" dirty="0" smtClean="0">
                <a:solidFill>
                  <a:srgbClr val="002060"/>
                </a:solidFill>
              </a:rPr>
              <a:t>Jon Hurst, president of the Retailers Assn. of MA</a:t>
            </a:r>
          </a:p>
          <a:p>
            <a:pPr marL="0" lvl="1">
              <a:spcBef>
                <a:spcPct val="20000"/>
              </a:spcBef>
              <a:buFontTx/>
              <a:buChar char="-"/>
            </a:pPr>
            <a:endParaRPr lang="en-US" sz="1600" i="1" dirty="0" smtClean="0">
              <a:solidFill>
                <a:srgbClr val="002060"/>
              </a:solidFill>
            </a:endParaRPr>
          </a:p>
          <a:p>
            <a:pPr marL="0" lvl="1">
              <a:spcBef>
                <a:spcPct val="20000"/>
              </a:spcBef>
            </a:pPr>
            <a:r>
              <a:rPr lang="en-US" sz="2400" dirty="0" smtClean="0">
                <a:solidFill>
                  <a:srgbClr val="002060"/>
                </a:solidFill>
              </a:rPr>
              <a:t>Is self-funding the answer?</a:t>
            </a:r>
          </a:p>
        </p:txBody>
      </p:sp>
      <p:sp>
        <p:nvSpPr>
          <p:cNvPr id="7" name="Rectangle 6"/>
          <p:cNvSpPr/>
          <p:nvPr/>
        </p:nvSpPr>
        <p:spPr>
          <a:xfrm>
            <a:off x="0" y="6377315"/>
            <a:ext cx="7620000" cy="246221"/>
          </a:xfrm>
          <a:prstGeom prst="rect">
            <a:avLst/>
          </a:prstGeom>
        </p:spPr>
        <p:txBody>
          <a:bodyPr wrap="square">
            <a:spAutoFit/>
          </a:bodyPr>
          <a:lstStyle/>
          <a:p>
            <a:r>
              <a:rPr lang="en-US" sz="1000" spc="-30" dirty="0" smtClean="0">
                <a:solidFill>
                  <a:srgbClr val="002060"/>
                </a:solidFill>
              </a:rPr>
              <a:t>https://www.bostonglobe.com/business/2015/08/27/health-insurance-rates-rise-percent-for-small-employers/</a:t>
            </a:r>
            <a:endParaRPr lang="en-US" sz="1000" spc="-30" dirty="0">
              <a:solidFill>
                <a:srgbClr val="002060"/>
              </a:solidFill>
            </a:endParaRPr>
          </a:p>
        </p:txBody>
      </p:sp>
      <p:sp>
        <p:nvSpPr>
          <p:cNvPr id="6" name="Rectangle 5"/>
          <p:cNvSpPr>
            <a:spLocks noChangeArrowheads="1"/>
          </p:cNvSpPr>
          <p:nvPr/>
        </p:nvSpPr>
        <p:spPr bwMode="auto">
          <a:xfrm>
            <a:off x="0" y="0"/>
            <a:ext cx="9144000" cy="1142999"/>
          </a:xfrm>
          <a:prstGeom prst="rect">
            <a:avLst/>
          </a:prstGeom>
          <a:noFill/>
          <a:ln w="9525">
            <a:noFill/>
            <a:miter lim="800000"/>
            <a:headEnd/>
            <a:tailEnd/>
          </a:ln>
        </p:spPr>
        <p:txBody>
          <a:bodyPr anchor="ctr"/>
          <a:lstStyle/>
          <a:p>
            <a:pPr algn="ctr" eaLnBrk="0" hangingPunct="0">
              <a:defRPr/>
            </a:pPr>
            <a:r>
              <a:rPr lang="en-US" sz="4000" dirty="0">
                <a:ln w="3175" cmpd="sng">
                  <a:solidFill>
                    <a:srgbClr val="FFFFFF"/>
                  </a:solidFill>
                  <a:prstDash val="solid"/>
                </a:ln>
                <a:solidFill>
                  <a:srgbClr val="FFFFFF"/>
                </a:solidFill>
                <a:effectLst>
                  <a:outerShdw blurRad="50800" dist="38100" dir="5400000" algn="t" rotWithShape="0">
                    <a:prstClr val="black">
                      <a:alpha val="40000"/>
                    </a:prstClr>
                  </a:outerShdw>
                </a:effectLst>
                <a:latin typeface="Felix Titling" pitchFamily="82" charset="0"/>
                <a:ea typeface="+mj-ea"/>
                <a:cs typeface="+mj-cs"/>
              </a:rPr>
              <a:t>Growth of Self-funding</a:t>
            </a:r>
          </a:p>
        </p:txBody>
      </p:sp>
    </p:spTree>
    <p:extLst>
      <p:ext uri="{BB962C8B-B14F-4D97-AF65-F5344CB8AC3E}">
        <p14:creationId xmlns:p14="http://schemas.microsoft.com/office/powerpoint/2010/main" xmlns="" val="3933739658"/>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4"/>
          <p:cNvSpPr>
            <a:spLocks noChangeArrowheads="1"/>
          </p:cNvSpPr>
          <p:nvPr/>
        </p:nvSpPr>
        <p:spPr bwMode="auto">
          <a:xfrm>
            <a:off x="0" y="1"/>
            <a:ext cx="9144000" cy="1066800"/>
          </a:xfrm>
          <a:prstGeom prst="rect">
            <a:avLst/>
          </a:prstGeom>
          <a:noFill/>
          <a:ln w="9525">
            <a:noFill/>
            <a:miter lim="800000"/>
            <a:headEnd/>
            <a:tailEnd/>
          </a:ln>
        </p:spPr>
        <p:txBody>
          <a:bodyPr anchor="ctr"/>
          <a:lstStyle/>
          <a:p>
            <a:pPr algn="ctr" eaLnBrk="0" hangingPunct="0">
              <a:defRPr/>
            </a:pPr>
            <a:endParaRPr lang="en-US" sz="3600" dirty="0">
              <a:ln w="3175" cmpd="sng">
                <a:solidFill>
                  <a:srgbClr val="FFFFFF"/>
                </a:solidFill>
                <a:prstDash val="solid"/>
              </a:ln>
              <a:solidFill>
                <a:srgbClr val="FFFFFF"/>
              </a:solidFill>
              <a:effectLst>
                <a:outerShdw blurRad="50800" dist="38100" dir="5400000" algn="t" rotWithShape="0">
                  <a:prstClr val="black">
                    <a:alpha val="40000"/>
                  </a:prstClr>
                </a:outerShdw>
              </a:effectLst>
              <a:latin typeface="Felix Titling" pitchFamily="82" charset="0"/>
              <a:ea typeface="+mj-ea"/>
              <a:cs typeface="+mj-cs"/>
            </a:endParaRPr>
          </a:p>
        </p:txBody>
      </p:sp>
      <p:sp>
        <p:nvSpPr>
          <p:cNvPr id="17410" name="Rectangle 2"/>
          <p:cNvSpPr>
            <a:spLocks noChangeArrowheads="1"/>
          </p:cNvSpPr>
          <p:nvPr/>
        </p:nvSpPr>
        <p:spPr bwMode="auto">
          <a:xfrm>
            <a:off x="533400" y="1370886"/>
            <a:ext cx="8153400"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2060"/>
                </a:solidFill>
                <a:effectLst/>
                <a:cs typeface="Arial" pitchFamily="34" charset="0"/>
              </a:rPr>
              <a:t>Massachusetts as Bellwether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002060"/>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2060"/>
                </a:solidFill>
                <a:effectLst/>
                <a:cs typeface="Arial" pitchFamily="34" charset="0"/>
              </a:rPr>
              <a:t>Overall, 73.8 percent of workers in Massachusetts were in self-insured plans in 2011, the highest rate in the nation.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2060"/>
                </a:solidFill>
                <a:effectLst/>
                <a:cs typeface="Arial" pitchFamily="34" charset="0"/>
              </a:rPr>
              <a:t>Since 2006, when Massachusetts passed its health care reform law, the percentage of workers statewide in self-insured plans has increased as follows: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002060"/>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2060"/>
                </a:solidFill>
                <a:effectLst/>
                <a:cs typeface="Arial" pitchFamily="34" charset="0"/>
              </a:rPr>
              <a:t>• </a:t>
            </a:r>
            <a:r>
              <a:rPr kumimoji="0" lang="en-US" b="0" i="0" u="none" strike="noStrike" cap="none" normalizeH="0" baseline="0" dirty="0" smtClean="0">
                <a:ln>
                  <a:noFill/>
                </a:ln>
                <a:solidFill>
                  <a:srgbClr val="002060"/>
                </a:solidFill>
                <a:effectLst/>
                <a:cs typeface="Arial" pitchFamily="34" charset="0"/>
              </a:rPr>
              <a:t>In firms with 50-99 employees, from 54.4 percent in 2006 to 67.2 percent in 2011.</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rgbClr val="002060"/>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2060"/>
                </a:solidFill>
                <a:effectLst/>
                <a:cs typeface="Arial" pitchFamily="34" charset="0"/>
              </a:rPr>
              <a:t>• </a:t>
            </a:r>
            <a:r>
              <a:rPr kumimoji="0" lang="en-US" b="0" i="0" u="none" strike="noStrike" cap="none" normalizeH="0" baseline="0" dirty="0" smtClean="0">
                <a:ln>
                  <a:noFill/>
                </a:ln>
                <a:solidFill>
                  <a:srgbClr val="002060"/>
                </a:solidFill>
                <a:effectLst/>
                <a:cs typeface="Arial" pitchFamily="34" charset="0"/>
              </a:rPr>
              <a:t>In firms with 100-999 employees, from 16.6 percent to 29.2 percent.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rgbClr val="002060"/>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2060"/>
                </a:solidFill>
                <a:effectLst/>
                <a:cs typeface="Arial" pitchFamily="34" charset="0"/>
              </a:rPr>
              <a:t>• </a:t>
            </a:r>
            <a:r>
              <a:rPr kumimoji="0" lang="en-US" b="0" i="0" u="none" strike="noStrike" cap="none" normalizeH="0" baseline="0" dirty="0" smtClean="0">
                <a:ln>
                  <a:noFill/>
                </a:ln>
                <a:solidFill>
                  <a:srgbClr val="002060"/>
                </a:solidFill>
                <a:effectLst/>
                <a:cs typeface="Arial" pitchFamily="34" charset="0"/>
              </a:rPr>
              <a:t>In firms with 1,000 or more employees, from 74.1 percent to 86.4 percent</a:t>
            </a:r>
            <a:r>
              <a:rPr kumimoji="0" lang="en-US" sz="2000" b="0" i="0" u="none" strike="noStrike" cap="none" normalizeH="0" baseline="0" dirty="0" smtClean="0">
                <a:ln>
                  <a:noFill/>
                </a:ln>
                <a:solidFill>
                  <a:srgbClr val="002060"/>
                </a:solidFill>
                <a:effectLst/>
                <a:cs typeface="Arial"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002060"/>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2060"/>
                </a:solidFill>
                <a:effectLst/>
                <a:cs typeface="Arial" pitchFamily="34" charset="0"/>
              </a:rPr>
              <a:t>- </a:t>
            </a:r>
            <a:r>
              <a:rPr kumimoji="0" lang="en-US" sz="1400" b="0" i="0" u="none" strike="noStrike" cap="none" normalizeH="0" baseline="0" dirty="0" smtClean="0">
                <a:ln>
                  <a:noFill/>
                </a:ln>
                <a:solidFill>
                  <a:srgbClr val="002060"/>
                </a:solidFill>
                <a:effectLst/>
                <a:cs typeface="Arial" pitchFamily="34" charset="0"/>
              </a:rPr>
              <a:t>See more at: http://www.shrm.org/hrdisciplines/benefits/articles/pages/self-insured-health-plans.aspx#sthash.CsR5YGhs.dpuf </a:t>
            </a:r>
          </a:p>
        </p:txBody>
      </p:sp>
      <p:sp>
        <p:nvSpPr>
          <p:cNvPr id="13" name="Rectangle 12"/>
          <p:cNvSpPr>
            <a:spLocks noChangeArrowheads="1"/>
          </p:cNvSpPr>
          <p:nvPr/>
        </p:nvSpPr>
        <p:spPr bwMode="auto">
          <a:xfrm>
            <a:off x="0" y="0"/>
            <a:ext cx="9144000" cy="1142999"/>
          </a:xfrm>
          <a:prstGeom prst="rect">
            <a:avLst/>
          </a:prstGeom>
          <a:noFill/>
          <a:ln w="9525">
            <a:noFill/>
            <a:miter lim="800000"/>
            <a:headEnd/>
            <a:tailEnd/>
          </a:ln>
        </p:spPr>
        <p:txBody>
          <a:bodyPr anchor="ctr"/>
          <a:lstStyle/>
          <a:p>
            <a:pPr algn="ctr" eaLnBrk="0" hangingPunct="0">
              <a:defRPr/>
            </a:pPr>
            <a:r>
              <a:rPr lang="en-US" sz="4000" dirty="0">
                <a:ln w="3175" cmpd="sng">
                  <a:solidFill>
                    <a:srgbClr val="FFFFFF"/>
                  </a:solidFill>
                  <a:prstDash val="solid"/>
                </a:ln>
                <a:solidFill>
                  <a:srgbClr val="FFFFFF"/>
                </a:solidFill>
                <a:effectLst>
                  <a:outerShdw blurRad="50800" dist="38100" dir="5400000" algn="t" rotWithShape="0">
                    <a:prstClr val="black">
                      <a:alpha val="40000"/>
                    </a:prstClr>
                  </a:outerShdw>
                </a:effectLst>
                <a:latin typeface="Felix Titling" pitchFamily="82" charset="0"/>
                <a:ea typeface="+mj-ea"/>
                <a:cs typeface="+mj-cs"/>
              </a:rPr>
              <a:t>Growth of Self-funding</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a:spLocks noChangeArrowheads="1"/>
          </p:cNvSpPr>
          <p:nvPr/>
        </p:nvSpPr>
        <p:spPr bwMode="auto">
          <a:xfrm>
            <a:off x="0" y="0"/>
            <a:ext cx="9144000" cy="1143000"/>
          </a:xfrm>
          <a:prstGeom prst="rect">
            <a:avLst/>
          </a:prstGeom>
          <a:noFill/>
          <a:ln w="9525">
            <a:noFill/>
            <a:miter lim="800000"/>
            <a:headEnd/>
            <a:tailEnd/>
          </a:ln>
        </p:spPr>
        <p:txBody>
          <a:bodyPr anchor="ctr"/>
          <a:lstStyle/>
          <a:p>
            <a:pPr algn="ctr" eaLnBrk="0" hangingPunct="0">
              <a:defRPr/>
            </a:pPr>
            <a:r>
              <a:rPr lang="en-US" sz="3600" dirty="0" smtClean="0">
                <a:ln w="3175" cmpd="sng">
                  <a:solidFill>
                    <a:srgbClr val="FFFFFF"/>
                  </a:solidFill>
                  <a:prstDash val="solid"/>
                </a:ln>
                <a:solidFill>
                  <a:srgbClr val="FFFFFF"/>
                </a:solidFill>
                <a:effectLst>
                  <a:outerShdw blurRad="50800" dist="38100" dir="5400000" algn="t" rotWithShape="0">
                    <a:prstClr val="black">
                      <a:alpha val="40000"/>
                    </a:prstClr>
                  </a:outerShdw>
                </a:effectLst>
                <a:latin typeface="Felix Titling" pitchFamily="82" charset="0"/>
                <a:ea typeface="+mj-ea"/>
                <a:cs typeface="+mj-cs"/>
              </a:rPr>
              <a:t>Costs: What do You Care About?</a:t>
            </a:r>
            <a:endParaRPr lang="en-US" sz="3600" dirty="0">
              <a:ln w="3175" cmpd="sng">
                <a:solidFill>
                  <a:srgbClr val="FFFFFF"/>
                </a:solidFill>
                <a:prstDash val="solid"/>
              </a:ln>
              <a:solidFill>
                <a:srgbClr val="FFFFFF"/>
              </a:solidFill>
              <a:effectLst>
                <a:outerShdw blurRad="50800" dist="38100" dir="5400000" algn="t" rotWithShape="0">
                  <a:prstClr val="black">
                    <a:alpha val="40000"/>
                  </a:prstClr>
                </a:outerShdw>
              </a:effectLst>
              <a:latin typeface="Felix Titling" pitchFamily="82" charset="0"/>
              <a:ea typeface="+mj-ea"/>
              <a:cs typeface="+mj-cs"/>
            </a:endParaRPr>
          </a:p>
        </p:txBody>
      </p:sp>
      <p:sp>
        <p:nvSpPr>
          <p:cNvPr id="8" name="TextBox 7"/>
          <p:cNvSpPr txBox="1"/>
          <p:nvPr/>
        </p:nvSpPr>
        <p:spPr>
          <a:xfrm>
            <a:off x="0" y="1493996"/>
            <a:ext cx="9144000" cy="4678204"/>
          </a:xfrm>
          <a:prstGeom prst="rect">
            <a:avLst/>
          </a:prstGeom>
          <a:noFill/>
        </p:spPr>
        <p:txBody>
          <a:bodyPr wrap="square" rtlCol="0">
            <a:spAutoFit/>
          </a:bodyPr>
          <a:lstStyle/>
          <a:p>
            <a:pPr>
              <a:tabLst>
                <a:tab pos="457200" algn="l"/>
              </a:tabLst>
            </a:pPr>
            <a:r>
              <a:rPr lang="en-US" dirty="0" smtClean="0"/>
              <a:t>	</a:t>
            </a:r>
          </a:p>
          <a:p>
            <a:pPr>
              <a:tabLst>
                <a:tab pos="457200" algn="l"/>
              </a:tabLst>
            </a:pPr>
            <a:r>
              <a:rPr lang="en-US" sz="2000" dirty="0" smtClean="0"/>
              <a:t>	What Do Members Care About? </a:t>
            </a:r>
          </a:p>
          <a:p>
            <a:pPr>
              <a:tabLst>
                <a:tab pos="457200" algn="l"/>
              </a:tabLst>
            </a:pPr>
            <a:r>
              <a:rPr lang="en-US" sz="2000" dirty="0" smtClean="0">
                <a:solidFill>
                  <a:srgbClr val="0070C0"/>
                </a:solidFill>
              </a:rPr>
              <a:t>		</a:t>
            </a:r>
            <a:r>
              <a:rPr lang="en-US" sz="2000" i="1" dirty="0" smtClean="0">
                <a:solidFill>
                  <a:srgbClr val="0070C0"/>
                </a:solidFill>
              </a:rPr>
              <a:t>Co-Pays &amp; Deductibles</a:t>
            </a:r>
          </a:p>
          <a:p>
            <a:pPr>
              <a:tabLst>
                <a:tab pos="457200" algn="l"/>
              </a:tabLst>
            </a:pPr>
            <a:endParaRPr lang="en-US" sz="2000" dirty="0" smtClean="0"/>
          </a:p>
          <a:p>
            <a:pPr>
              <a:tabLst>
                <a:tab pos="457200" algn="l"/>
              </a:tabLst>
            </a:pPr>
            <a:r>
              <a:rPr lang="en-US" sz="2000" dirty="0" smtClean="0"/>
              <a:t>	What Do Plans Care About?</a:t>
            </a:r>
          </a:p>
          <a:p>
            <a:pPr>
              <a:tabLst>
                <a:tab pos="457200" algn="l"/>
              </a:tabLst>
            </a:pPr>
            <a:r>
              <a:rPr lang="en-US" sz="2000" dirty="0" smtClean="0">
                <a:solidFill>
                  <a:srgbClr val="0070C0"/>
                </a:solidFill>
              </a:rPr>
              <a:t>		</a:t>
            </a:r>
            <a:r>
              <a:rPr lang="en-US" sz="2000" i="1" dirty="0" smtClean="0">
                <a:solidFill>
                  <a:srgbClr val="0070C0"/>
                </a:solidFill>
              </a:rPr>
              <a:t>Dollar Exposure (Claims Paid up to Spec)</a:t>
            </a:r>
          </a:p>
          <a:p>
            <a:pPr>
              <a:tabLst>
                <a:tab pos="457200" algn="l"/>
              </a:tabLst>
            </a:pPr>
            <a:endParaRPr lang="en-US" sz="2000" dirty="0" smtClean="0"/>
          </a:p>
          <a:p>
            <a:pPr>
              <a:tabLst>
                <a:tab pos="457200" algn="l"/>
              </a:tabLst>
            </a:pPr>
            <a:r>
              <a:rPr lang="en-US" sz="2000" dirty="0" smtClean="0"/>
              <a:t>	What Does Stop-Loss Care About?</a:t>
            </a:r>
          </a:p>
          <a:p>
            <a:pPr>
              <a:tabLst>
                <a:tab pos="457200" algn="l"/>
              </a:tabLst>
            </a:pPr>
            <a:r>
              <a:rPr lang="en-US" sz="2000" dirty="0" smtClean="0">
                <a:solidFill>
                  <a:srgbClr val="0070C0"/>
                </a:solidFill>
              </a:rPr>
              <a:t>		</a:t>
            </a:r>
            <a:r>
              <a:rPr lang="en-US" sz="2000" i="1" dirty="0" smtClean="0">
                <a:solidFill>
                  <a:srgbClr val="0070C0"/>
                </a:solidFill>
              </a:rPr>
              <a:t>The Entire Bill</a:t>
            </a:r>
          </a:p>
          <a:p>
            <a:pPr>
              <a:tabLst>
                <a:tab pos="457200" algn="l"/>
              </a:tabLst>
            </a:pPr>
            <a:endParaRPr lang="en-US" sz="2000" dirty="0" smtClean="0"/>
          </a:p>
          <a:p>
            <a:pPr>
              <a:tabLst>
                <a:tab pos="457200" algn="l"/>
              </a:tabLst>
            </a:pPr>
            <a:r>
              <a:rPr lang="en-US" sz="2000" dirty="0" smtClean="0"/>
              <a:t>	What Do Brokers Care About?</a:t>
            </a:r>
          </a:p>
          <a:p>
            <a:pPr>
              <a:tabLst>
                <a:tab pos="457200" algn="l"/>
              </a:tabLst>
            </a:pPr>
            <a:r>
              <a:rPr lang="en-US" sz="2000" dirty="0" smtClean="0"/>
              <a:t>		</a:t>
            </a:r>
            <a:r>
              <a:rPr lang="en-US" sz="2000" i="1" dirty="0" smtClean="0">
                <a:solidFill>
                  <a:srgbClr val="0070C0"/>
                </a:solidFill>
              </a:rPr>
              <a:t>Keeping the Plan Happy</a:t>
            </a:r>
          </a:p>
          <a:p>
            <a:pPr>
              <a:tabLst>
                <a:tab pos="457200" algn="l"/>
              </a:tabLst>
            </a:pPr>
            <a:endParaRPr lang="en-US" sz="2000" dirty="0" smtClean="0"/>
          </a:p>
          <a:p>
            <a:pPr>
              <a:tabLst>
                <a:tab pos="457200" algn="l"/>
              </a:tabLst>
            </a:pPr>
            <a:r>
              <a:rPr lang="en-US" sz="2000" dirty="0" smtClean="0"/>
              <a:t>	…But What Do Providers Care About?</a:t>
            </a:r>
          </a:p>
          <a:p>
            <a:pPr>
              <a:tabLst>
                <a:tab pos="457200" algn="l"/>
              </a:tabLst>
            </a:pPr>
            <a:r>
              <a:rPr lang="en-US" sz="2000" dirty="0" smtClean="0">
                <a:solidFill>
                  <a:srgbClr val="FF0000"/>
                </a:solidFill>
              </a:rPr>
              <a:t>		</a:t>
            </a:r>
            <a:r>
              <a:rPr lang="en-US" sz="2000" i="1" dirty="0" smtClean="0">
                <a:solidFill>
                  <a:srgbClr val="FF0000"/>
                </a:solidFill>
              </a:rPr>
              <a:t>Not Having to Justify Their Charges</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xEl>
                                              <p:pRg st="7" end="7"/>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37" presetClass="entr" presetSubtype="0" fill="hold" nodeType="clickEffect">
                                  <p:stCondLst>
                                    <p:cond delay="0"/>
                                  </p:stCondLst>
                                  <p:iterate type="lt">
                                    <p:tmPct val="0"/>
                                  </p:iterate>
                                  <p:childTnLst>
                                    <p:set>
                                      <p:cBhvr>
                                        <p:cTn id="18" dur="1" fill="hold">
                                          <p:stCondLst>
                                            <p:cond delay="0"/>
                                          </p:stCondLst>
                                        </p:cTn>
                                        <p:tgtEl>
                                          <p:spTgt spid="8">
                                            <p:txEl>
                                              <p:pRg st="2" end="2"/>
                                            </p:txEl>
                                          </p:spTgt>
                                        </p:tgtEl>
                                        <p:attrNameLst>
                                          <p:attrName>style.visibility</p:attrName>
                                        </p:attrNameLst>
                                      </p:cBhvr>
                                      <p:to>
                                        <p:strVal val="visible"/>
                                      </p:to>
                                    </p:set>
                                    <p:animEffect transition="in" filter="fade">
                                      <p:cBhvr>
                                        <p:cTn id="19" dur="1000"/>
                                        <p:tgtEl>
                                          <p:spTgt spid="8">
                                            <p:txEl>
                                              <p:pRg st="2" end="2"/>
                                            </p:txEl>
                                          </p:spTgt>
                                        </p:tgtEl>
                                      </p:cBhvr>
                                    </p:animEffect>
                                    <p:anim calcmode="lin" valueType="num">
                                      <p:cBhvr>
                                        <p:cTn id="20"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8">
                                            <p:txEl>
                                              <p:pRg st="2" end="2"/>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8">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7" presetClass="entr" presetSubtype="0" fill="hold"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animEffect transition="in" filter="fade">
                                      <p:cBhvr>
                                        <p:cTn id="27" dur="1000"/>
                                        <p:tgtEl>
                                          <p:spTgt spid="8">
                                            <p:txEl>
                                              <p:pRg st="5" end="5"/>
                                            </p:txEl>
                                          </p:spTgt>
                                        </p:tgtEl>
                                      </p:cBhvr>
                                    </p:animEffect>
                                    <p:anim calcmode="lin" valueType="num">
                                      <p:cBhvr>
                                        <p:cTn id="28"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8">
                                            <p:txEl>
                                              <p:pRg st="5" end="5"/>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8">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nodeType="clickEffect">
                                  <p:stCondLst>
                                    <p:cond delay="0"/>
                                  </p:stCondLst>
                                  <p:childTnLst>
                                    <p:set>
                                      <p:cBhvr>
                                        <p:cTn id="34" dur="1" fill="hold">
                                          <p:stCondLst>
                                            <p:cond delay="0"/>
                                          </p:stCondLst>
                                        </p:cTn>
                                        <p:tgtEl>
                                          <p:spTgt spid="8">
                                            <p:txEl>
                                              <p:pRg st="8" end="8"/>
                                            </p:txEl>
                                          </p:spTgt>
                                        </p:tgtEl>
                                        <p:attrNameLst>
                                          <p:attrName>style.visibility</p:attrName>
                                        </p:attrNameLst>
                                      </p:cBhvr>
                                      <p:to>
                                        <p:strVal val="visible"/>
                                      </p:to>
                                    </p:set>
                                    <p:animEffect transition="in" filter="fade">
                                      <p:cBhvr>
                                        <p:cTn id="35" dur="1000"/>
                                        <p:tgtEl>
                                          <p:spTgt spid="8">
                                            <p:txEl>
                                              <p:pRg st="8" end="8"/>
                                            </p:txEl>
                                          </p:spTgt>
                                        </p:tgtEl>
                                      </p:cBhvr>
                                    </p:animEffect>
                                    <p:anim calcmode="lin" valueType="num">
                                      <p:cBhvr>
                                        <p:cTn id="36" dur="1000" fill="hold"/>
                                        <p:tgtEl>
                                          <p:spTgt spid="8">
                                            <p:txEl>
                                              <p:pRg st="8" end="8"/>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8">
                                            <p:txEl>
                                              <p:pRg st="8" end="8"/>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8">
                                            <p:txEl>
                                              <p:pRg st="8" end="8"/>
                                            </p:txEl>
                                          </p:spTgt>
                                        </p:tgtEl>
                                        <p:attrNameLst>
                                          <p:attrName>ppt_y</p:attrName>
                                        </p:attrNameLst>
                                      </p:cBhvr>
                                      <p:tavLst>
                                        <p:tav tm="0">
                                          <p:val>
                                            <p:strVal val="#ppt_y-.03"/>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7" presetClass="entr" presetSubtype="0" fill="hold" nodeType="clickEffect">
                                  <p:stCondLst>
                                    <p:cond delay="0"/>
                                  </p:stCondLst>
                                  <p:childTnLst>
                                    <p:set>
                                      <p:cBhvr>
                                        <p:cTn id="42" dur="1" fill="hold">
                                          <p:stCondLst>
                                            <p:cond delay="0"/>
                                          </p:stCondLst>
                                        </p:cTn>
                                        <p:tgtEl>
                                          <p:spTgt spid="8">
                                            <p:txEl>
                                              <p:pRg st="11" end="11"/>
                                            </p:txEl>
                                          </p:spTgt>
                                        </p:tgtEl>
                                        <p:attrNameLst>
                                          <p:attrName>style.visibility</p:attrName>
                                        </p:attrNameLst>
                                      </p:cBhvr>
                                      <p:to>
                                        <p:strVal val="visible"/>
                                      </p:to>
                                    </p:set>
                                    <p:animEffect transition="in" filter="fade">
                                      <p:cBhvr>
                                        <p:cTn id="43" dur="1000"/>
                                        <p:tgtEl>
                                          <p:spTgt spid="8">
                                            <p:txEl>
                                              <p:pRg st="11" end="11"/>
                                            </p:txEl>
                                          </p:spTgt>
                                        </p:tgtEl>
                                      </p:cBhvr>
                                    </p:animEffect>
                                    <p:anim calcmode="lin" valueType="num">
                                      <p:cBhvr>
                                        <p:cTn id="44" dur="1000" fill="hold"/>
                                        <p:tgtEl>
                                          <p:spTgt spid="8">
                                            <p:txEl>
                                              <p:pRg st="11" end="11"/>
                                            </p:txEl>
                                          </p:spTgt>
                                        </p:tgtEl>
                                        <p:attrNameLst>
                                          <p:attrName>ppt_x</p:attrName>
                                        </p:attrNameLst>
                                      </p:cBhvr>
                                      <p:tavLst>
                                        <p:tav tm="0">
                                          <p:val>
                                            <p:strVal val="#ppt_x"/>
                                          </p:val>
                                        </p:tav>
                                        <p:tav tm="100000">
                                          <p:val>
                                            <p:strVal val="#ppt_x"/>
                                          </p:val>
                                        </p:tav>
                                      </p:tavLst>
                                    </p:anim>
                                    <p:anim calcmode="lin" valueType="num">
                                      <p:cBhvr>
                                        <p:cTn id="45" dur="900" decel="100000" fill="hold"/>
                                        <p:tgtEl>
                                          <p:spTgt spid="8">
                                            <p:txEl>
                                              <p:pRg st="11" end="11"/>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8">
                                            <p:txEl>
                                              <p:pRg st="11" end="11"/>
                                            </p:txEl>
                                          </p:spTgt>
                                        </p:tgtEl>
                                        <p:attrNameLst>
                                          <p:attrName>ppt_y</p:attrName>
                                        </p:attrNameLst>
                                      </p:cBhvr>
                                      <p:tavLst>
                                        <p:tav tm="0">
                                          <p:val>
                                            <p:strVal val="#ppt_y-.03"/>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37" presetClass="entr" presetSubtype="0" fill="hold" nodeType="clickEffect">
                                  <p:stCondLst>
                                    <p:cond delay="0"/>
                                  </p:stCondLst>
                                  <p:childTnLst>
                                    <p:set>
                                      <p:cBhvr>
                                        <p:cTn id="50" dur="1" fill="hold">
                                          <p:stCondLst>
                                            <p:cond delay="0"/>
                                          </p:stCondLst>
                                        </p:cTn>
                                        <p:tgtEl>
                                          <p:spTgt spid="8">
                                            <p:txEl>
                                              <p:pRg st="13" end="13"/>
                                            </p:txEl>
                                          </p:spTgt>
                                        </p:tgtEl>
                                        <p:attrNameLst>
                                          <p:attrName>style.visibility</p:attrName>
                                        </p:attrNameLst>
                                      </p:cBhvr>
                                      <p:to>
                                        <p:strVal val="visible"/>
                                      </p:to>
                                    </p:set>
                                    <p:animEffect transition="in" filter="fade">
                                      <p:cBhvr>
                                        <p:cTn id="51" dur="1000"/>
                                        <p:tgtEl>
                                          <p:spTgt spid="8">
                                            <p:txEl>
                                              <p:pRg st="13" end="13"/>
                                            </p:txEl>
                                          </p:spTgt>
                                        </p:tgtEl>
                                      </p:cBhvr>
                                    </p:animEffect>
                                    <p:anim calcmode="lin" valueType="num">
                                      <p:cBhvr>
                                        <p:cTn id="52" dur="1000" fill="hold"/>
                                        <p:tgtEl>
                                          <p:spTgt spid="8">
                                            <p:txEl>
                                              <p:pRg st="13" end="13"/>
                                            </p:txEl>
                                          </p:spTgt>
                                        </p:tgtEl>
                                        <p:attrNameLst>
                                          <p:attrName>ppt_x</p:attrName>
                                        </p:attrNameLst>
                                      </p:cBhvr>
                                      <p:tavLst>
                                        <p:tav tm="0">
                                          <p:val>
                                            <p:strVal val="#ppt_x"/>
                                          </p:val>
                                        </p:tav>
                                        <p:tav tm="100000">
                                          <p:val>
                                            <p:strVal val="#ppt_x"/>
                                          </p:val>
                                        </p:tav>
                                      </p:tavLst>
                                    </p:anim>
                                    <p:anim calcmode="lin" valueType="num">
                                      <p:cBhvr>
                                        <p:cTn id="53" dur="900" decel="100000" fill="hold"/>
                                        <p:tgtEl>
                                          <p:spTgt spid="8">
                                            <p:txEl>
                                              <p:pRg st="13" end="13"/>
                                            </p:txEl>
                                          </p:spTgt>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8">
                                            <p:txEl>
                                              <p:pRg st="13" end="13"/>
                                            </p:txEl>
                                          </p:spTgt>
                                        </p:tgtEl>
                                        <p:attrNameLst>
                                          <p:attrName>ppt_y</p:attrName>
                                        </p:attrNameLst>
                                      </p:cBhvr>
                                      <p:tavLst>
                                        <p:tav tm="0">
                                          <p:val>
                                            <p:strVal val="#ppt_y-.03"/>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8">
                                            <p:txEl>
                                              <p:pRg st="14" end="14"/>
                                            </p:txEl>
                                          </p:spTgt>
                                        </p:tgtEl>
                                        <p:attrNameLst>
                                          <p:attrName>style.visibility</p:attrName>
                                        </p:attrNameLst>
                                      </p:cBhvr>
                                      <p:to>
                                        <p:strVal val="visible"/>
                                      </p:to>
                                    </p:set>
                                    <p:anim calcmode="lin" valueType="num">
                                      <p:cBhvr additive="base">
                                        <p:cTn id="59" dur="500" fill="hold"/>
                                        <p:tgtEl>
                                          <p:spTgt spid="8">
                                            <p:txEl>
                                              <p:pRg st="14" end="14"/>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8">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allAtOnce"/>
    </p:bldLst>
  </p:timing>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2130</TotalTime>
  <Words>757</Words>
  <Application>Microsoft Office PowerPoint</Application>
  <PresentationFormat>On-screen Show (4:3)</PresentationFormat>
  <Paragraphs>229</Paragraphs>
  <Slides>21</Slides>
  <Notes>2</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Default Theme</vt:lpstr>
      <vt:lpstr>Slide 1</vt:lpstr>
      <vt:lpstr>Overview</vt:lpstr>
      <vt:lpstr>Slide 3</vt:lpstr>
      <vt:lpstr>Slide 4</vt:lpstr>
      <vt:lpstr>Slide 5</vt:lpstr>
      <vt:lpstr>Slide 6</vt:lpstr>
      <vt:lpstr>Slide 7</vt:lpstr>
      <vt:lpstr>Slide 8</vt:lpstr>
      <vt:lpstr>Slide 9</vt:lpstr>
      <vt:lpstr>Slide 10</vt:lpstr>
      <vt:lpstr>Slide 11</vt:lpstr>
      <vt:lpstr>Slide 12</vt:lpstr>
      <vt:lpstr>Slide 13</vt:lpstr>
      <vt:lpstr>RISK MANAGEMENT</vt:lpstr>
      <vt:lpstr>Slide 15</vt:lpstr>
      <vt:lpstr>RISK MANAGEMENT</vt:lpstr>
      <vt:lpstr>Slide 17</vt:lpstr>
      <vt:lpstr>Slide 18</vt:lpstr>
      <vt:lpstr>Slide 19</vt:lpstr>
      <vt:lpstr>Slide 20</vt:lpstr>
      <vt:lpstr>Slide 21</vt:lpstr>
    </vt:vector>
  </TitlesOfParts>
  <Company>PHIAGROUP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Jon Jablon</dc:creator>
  <cp:lastModifiedBy>Jon Jablon</cp:lastModifiedBy>
  <cp:revision>220</cp:revision>
  <dcterms:created xsi:type="dcterms:W3CDTF">2015-06-16T19:01:58Z</dcterms:created>
  <dcterms:modified xsi:type="dcterms:W3CDTF">2015-08-31T13:06:06Z</dcterms:modified>
</cp:coreProperties>
</file>