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8"/>
  </p:handoutMasterIdLst>
  <p:sldIdLst>
    <p:sldId id="256" r:id="rId2"/>
    <p:sldId id="266" r:id="rId3"/>
    <p:sldId id="309" r:id="rId4"/>
    <p:sldId id="261" r:id="rId5"/>
    <p:sldId id="267" r:id="rId6"/>
    <p:sldId id="271" r:id="rId7"/>
    <p:sldId id="315" r:id="rId8"/>
    <p:sldId id="276" r:id="rId9"/>
    <p:sldId id="286" r:id="rId10"/>
    <p:sldId id="307" r:id="rId11"/>
    <p:sldId id="329" r:id="rId12"/>
    <p:sldId id="316" r:id="rId13"/>
    <p:sldId id="274" r:id="rId14"/>
    <p:sldId id="272" r:id="rId15"/>
    <p:sldId id="306" r:id="rId16"/>
    <p:sldId id="275" r:id="rId17"/>
    <p:sldId id="345" r:id="rId18"/>
    <p:sldId id="346" r:id="rId19"/>
    <p:sldId id="347" r:id="rId20"/>
    <p:sldId id="310" r:id="rId21"/>
    <p:sldId id="273" r:id="rId22"/>
    <p:sldId id="278" r:id="rId23"/>
    <p:sldId id="287" r:id="rId24"/>
    <p:sldId id="311" r:id="rId25"/>
    <p:sldId id="279" r:id="rId26"/>
    <p:sldId id="340" r:id="rId27"/>
    <p:sldId id="305" r:id="rId28"/>
    <p:sldId id="280" r:id="rId29"/>
    <p:sldId id="302" r:id="rId30"/>
    <p:sldId id="312" r:id="rId31"/>
    <p:sldId id="330" r:id="rId32"/>
    <p:sldId id="281" r:id="rId33"/>
    <p:sldId id="334" r:id="rId34"/>
    <p:sldId id="293" r:id="rId35"/>
    <p:sldId id="304" r:id="rId36"/>
    <p:sldId id="294" r:id="rId37"/>
    <p:sldId id="317" r:id="rId38"/>
    <p:sldId id="323" r:id="rId39"/>
    <p:sldId id="324" r:id="rId40"/>
    <p:sldId id="321" r:id="rId41"/>
    <p:sldId id="325" r:id="rId42"/>
    <p:sldId id="313" r:id="rId43"/>
    <p:sldId id="295" r:id="rId44"/>
    <p:sldId id="296" r:id="rId45"/>
    <p:sldId id="285" r:id="rId46"/>
    <p:sldId id="297" r:id="rId47"/>
    <p:sldId id="326" r:id="rId48"/>
    <p:sldId id="299" r:id="rId49"/>
    <p:sldId id="319" r:id="rId50"/>
    <p:sldId id="335" r:id="rId51"/>
    <p:sldId id="327" r:id="rId52"/>
    <p:sldId id="338" r:id="rId53"/>
    <p:sldId id="339" r:id="rId54"/>
    <p:sldId id="318" r:id="rId55"/>
    <p:sldId id="298" r:id="rId56"/>
    <p:sldId id="342" r:id="rId57"/>
    <p:sldId id="336" r:id="rId58"/>
    <p:sldId id="301" r:id="rId59"/>
    <p:sldId id="300" r:id="rId60"/>
    <p:sldId id="348" r:id="rId61"/>
    <p:sldId id="333" r:id="rId62"/>
    <p:sldId id="289" r:id="rId63"/>
    <p:sldId id="303" r:id="rId64"/>
    <p:sldId id="343" r:id="rId65"/>
    <p:sldId id="344" r:id="rId66"/>
    <p:sldId id="265" r:id="rId67"/>
  </p:sldIdLst>
  <p:sldSz cx="9144000" cy="6858000" type="screen4x3"/>
  <p:notesSz cx="6950075" cy="9236075"/>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CB1"/>
    <a:srgbClr val="4686E2"/>
    <a:srgbClr val="0C7CD2"/>
    <a:srgbClr val="7DD330"/>
    <a:srgbClr val="00CC00"/>
    <a:srgbClr val="1F7EE7"/>
    <a:srgbClr val="AE151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65" d="100"/>
          <a:sy n="65" d="100"/>
        </p:scale>
        <p:origin x="904"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6B313A48-B3C3-4EFB-91F7-FDAB4F9B6F63}" type="datetimeFigureOut">
              <a:rPr lang="en-US" smtClean="0"/>
              <a:t>10/6/2015</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E1A02DF8-B843-4B96-BED8-1D0BBA4D0470}" type="slidenum">
              <a:rPr lang="en-US" smtClean="0"/>
              <a:t>‹#›</a:t>
            </a:fld>
            <a:endParaRPr lang="en-US"/>
          </a:p>
        </p:txBody>
      </p:sp>
    </p:spTree>
    <p:extLst>
      <p:ext uri="{BB962C8B-B14F-4D97-AF65-F5344CB8AC3E}">
        <p14:creationId xmlns:p14="http://schemas.microsoft.com/office/powerpoint/2010/main" val="4170871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80186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645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217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488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0273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161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816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2365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41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7018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1099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1" name="Picture 27" descr="Sansbvcbdsfstitre-1sdfsfs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 Box 8"/>
          <p:cNvSpPr txBox="1">
            <a:spLocks noChangeArrowheads="1"/>
          </p:cNvSpPr>
          <p:nvPr userDrawn="1"/>
        </p:nvSpPr>
        <p:spPr bwMode="auto">
          <a:xfrm>
            <a:off x="7962900" y="6375400"/>
            <a:ext cx="10731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b="1">
                <a:solidFill>
                  <a:schemeClr val="bg1"/>
                </a:solidFill>
              </a:rPr>
              <a:t>Page </a:t>
            </a:r>
            <a:fld id="{02928DE2-CC04-4CAE-BA28-B335B7B8E6B9}" type="slidenum">
              <a:rPr lang="fr-FR" altLang="en-US" b="1">
                <a:solidFill>
                  <a:schemeClr val="bg1"/>
                </a:solidFill>
              </a:rPr>
              <a:pPr/>
              <a:t>‹#›</a:t>
            </a:fld>
            <a:endParaRPr lang="fr-FR" altLang="en-US" b="1">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mtrules.org/gateway/ruleno.asp?RN=17.30.110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cfpub.epa.gov/npd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g"/></Relationships>
</file>

<file path=ppt/slides/_rels/slide6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0" name="Picture 22" descr="nn,b,b,b,n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539750" y="404813"/>
            <a:ext cx="7848674" cy="31027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180000" rIns="180000" bIns="180000">
            <a:spAutoFit/>
          </a:bodyPr>
          <a:lstStyle/>
          <a:p>
            <a:r>
              <a:rPr lang="fr-FR" altLang="en-US" sz="2400" b="1" dirty="0" smtClean="0">
                <a:solidFill>
                  <a:srgbClr val="235CB1"/>
                </a:solidFill>
                <a:latin typeface="Verdana" panose="020B0604030504040204" pitchFamily="34" charset="0"/>
              </a:rPr>
              <a:t>Storm Water Program </a:t>
            </a:r>
            <a:r>
              <a:rPr lang="fr-FR" altLang="en-US" sz="2400" b="1" dirty="0" err="1" smtClean="0">
                <a:solidFill>
                  <a:srgbClr val="235CB1"/>
                </a:solidFill>
                <a:latin typeface="Verdana" panose="020B0604030504040204" pitchFamily="34" charset="0"/>
              </a:rPr>
              <a:t>Development</a:t>
            </a:r>
            <a:r>
              <a:rPr lang="fr-FR" altLang="en-US" sz="2400" b="1" dirty="0" smtClean="0">
                <a:solidFill>
                  <a:srgbClr val="235CB1"/>
                </a:solidFill>
                <a:latin typeface="Verdana" panose="020B0604030504040204" pitchFamily="34" charset="0"/>
              </a:rPr>
              <a:t> (MS4) </a:t>
            </a:r>
            <a:endParaRPr lang="fr-FR" altLang="en-US" sz="2400" b="1" dirty="0" smtClean="0">
              <a:solidFill>
                <a:srgbClr val="235CB1"/>
              </a:solidFill>
              <a:latin typeface="Verdana" panose="020B0604030504040204" pitchFamily="34" charset="0"/>
            </a:endParaRPr>
          </a:p>
          <a:p>
            <a:endParaRPr lang="fr-FR" altLang="en-US" sz="2000" b="1" dirty="0" smtClean="0">
              <a:solidFill>
                <a:srgbClr val="235CB1"/>
              </a:solidFill>
              <a:latin typeface="Verdana" panose="020B0604030504040204" pitchFamily="34" charset="0"/>
            </a:endParaRPr>
          </a:p>
          <a:p>
            <a:endParaRPr lang="fr-FR" altLang="en-US" sz="2000" b="1" dirty="0">
              <a:solidFill>
                <a:srgbClr val="235CB1"/>
              </a:solidFill>
              <a:latin typeface="Verdana" panose="020B0604030504040204" pitchFamily="34" charset="0"/>
            </a:endParaRPr>
          </a:p>
          <a:p>
            <a:r>
              <a:rPr lang="fr-FR" altLang="en-US" sz="2000" b="1" dirty="0" smtClean="0">
                <a:solidFill>
                  <a:srgbClr val="235CB1"/>
                </a:solidFill>
                <a:latin typeface="Verdana" panose="020B0604030504040204" pitchFamily="34" charset="0"/>
              </a:rPr>
              <a:t>Montana </a:t>
            </a:r>
            <a:r>
              <a:rPr lang="fr-FR" altLang="en-US" sz="2000" b="1" dirty="0" smtClean="0">
                <a:solidFill>
                  <a:srgbClr val="235CB1"/>
                </a:solidFill>
                <a:latin typeface="Verdana" panose="020B0604030504040204" pitchFamily="34" charset="0"/>
              </a:rPr>
              <a:t>League of </a:t>
            </a:r>
            <a:r>
              <a:rPr lang="fr-FR" altLang="en-US" sz="2000" b="1" dirty="0" err="1" smtClean="0">
                <a:solidFill>
                  <a:srgbClr val="235CB1"/>
                </a:solidFill>
                <a:latin typeface="Verdana" panose="020B0604030504040204" pitchFamily="34" charset="0"/>
              </a:rPr>
              <a:t>Cities</a:t>
            </a:r>
            <a:r>
              <a:rPr lang="fr-FR" altLang="en-US" sz="2000" b="1" dirty="0" smtClean="0">
                <a:solidFill>
                  <a:srgbClr val="235CB1"/>
                </a:solidFill>
                <a:latin typeface="Verdana" panose="020B0604030504040204" pitchFamily="34" charset="0"/>
              </a:rPr>
              <a:t> and </a:t>
            </a:r>
            <a:r>
              <a:rPr lang="fr-FR" altLang="en-US" sz="2000" b="1" dirty="0" err="1" smtClean="0">
                <a:solidFill>
                  <a:srgbClr val="235CB1"/>
                </a:solidFill>
                <a:latin typeface="Verdana" panose="020B0604030504040204" pitchFamily="34" charset="0"/>
              </a:rPr>
              <a:t>Towns</a:t>
            </a:r>
            <a:endParaRPr lang="fr-FR" altLang="en-US" sz="2000" b="1" dirty="0" smtClean="0">
              <a:solidFill>
                <a:srgbClr val="235CB1"/>
              </a:solidFill>
              <a:latin typeface="Verdana" panose="020B0604030504040204" pitchFamily="34" charset="0"/>
            </a:endParaRPr>
          </a:p>
          <a:p>
            <a:endParaRPr lang="fr-FR" altLang="en-US" sz="2400" b="1" dirty="0" smtClean="0">
              <a:solidFill>
                <a:srgbClr val="235CB1"/>
              </a:solidFill>
              <a:latin typeface="Verdana" panose="020B0604030504040204" pitchFamily="34" charset="0"/>
            </a:endParaRPr>
          </a:p>
          <a:p>
            <a:endParaRPr lang="fr-FR" altLang="en-US" sz="2400" b="1" dirty="0">
              <a:solidFill>
                <a:srgbClr val="235CB1"/>
              </a:solidFill>
              <a:latin typeface="Verdana" panose="020B0604030504040204" pitchFamily="34" charset="0"/>
            </a:endParaRPr>
          </a:p>
          <a:p>
            <a:r>
              <a:rPr lang="fr-FR" altLang="en-US" b="1" dirty="0" err="1" smtClean="0">
                <a:solidFill>
                  <a:srgbClr val="235CB1"/>
                </a:solidFill>
                <a:latin typeface="Verdana" panose="020B0604030504040204" pitchFamily="34" charset="0"/>
              </a:rPr>
              <a:t>October</a:t>
            </a:r>
            <a:r>
              <a:rPr lang="fr-FR" altLang="en-US" b="1" dirty="0" smtClean="0">
                <a:solidFill>
                  <a:srgbClr val="235CB1"/>
                </a:solidFill>
                <a:latin typeface="Verdana" panose="020B0604030504040204" pitchFamily="34" charset="0"/>
              </a:rPr>
              <a:t> 7 and 8, 2015</a:t>
            </a:r>
          </a:p>
          <a:p>
            <a:endParaRPr lang="fr-FR" altLang="en-US" sz="2800" b="1" i="1" dirty="0" smtClean="0">
              <a:solidFill>
                <a:srgbClr val="4686E2"/>
              </a:solidFill>
              <a:latin typeface="Verdana" panose="020B0604030504040204" pitchFamily="34" charset="0"/>
            </a:endParaRPr>
          </a:p>
        </p:txBody>
      </p:sp>
      <p:sp>
        <p:nvSpPr>
          <p:cNvPr id="2" name="Rectangle 1"/>
          <p:cNvSpPr/>
          <p:nvPr/>
        </p:nvSpPr>
        <p:spPr>
          <a:xfrm>
            <a:off x="323528" y="5301208"/>
            <a:ext cx="4572000" cy="1292662"/>
          </a:xfrm>
          <a:prstGeom prst="rect">
            <a:avLst/>
          </a:prstGeom>
        </p:spPr>
        <p:txBody>
          <a:bodyPr>
            <a:spAutoFit/>
          </a:bodyPr>
          <a:lstStyle/>
          <a:p>
            <a:r>
              <a:rPr lang="fr-FR" altLang="en-US" sz="2400" b="1" i="1" dirty="0" smtClean="0">
                <a:latin typeface="Verdana" panose="020B0604030504040204" pitchFamily="34" charset="0"/>
              </a:rPr>
              <a:t>by Vern Heisler, P.E.</a:t>
            </a:r>
          </a:p>
          <a:p>
            <a:endParaRPr lang="fr-FR" altLang="en-US" b="1" i="1" dirty="0" smtClean="0">
              <a:latin typeface="Verdana" panose="020B0604030504040204" pitchFamily="34" charset="0"/>
            </a:endParaRPr>
          </a:p>
          <a:p>
            <a:r>
              <a:rPr lang="fr-FR" altLang="en-US" b="1" i="1" dirty="0" err="1" smtClean="0">
                <a:latin typeface="Verdana" panose="020B0604030504040204" pitchFamily="34" charset="0"/>
              </a:rPr>
              <a:t>Deputy</a:t>
            </a:r>
            <a:r>
              <a:rPr lang="fr-FR" altLang="en-US" b="1" i="1" dirty="0" smtClean="0">
                <a:latin typeface="Verdana" panose="020B0604030504040204" pitchFamily="34" charset="0"/>
              </a:rPr>
              <a:t> Public Works </a:t>
            </a:r>
            <a:r>
              <a:rPr lang="fr-FR" altLang="en-US" b="1" i="1" dirty="0" err="1" smtClean="0">
                <a:latin typeface="Verdana" panose="020B0604030504040204" pitchFamily="34" charset="0"/>
              </a:rPr>
              <a:t>Director</a:t>
            </a:r>
            <a:endParaRPr lang="fr-FR" altLang="en-US" b="1" i="1" dirty="0" smtClean="0">
              <a:latin typeface="Verdana" panose="020B0604030504040204" pitchFamily="34" charset="0"/>
            </a:endParaRPr>
          </a:p>
          <a:p>
            <a:r>
              <a:rPr lang="fr-FR" altLang="en-US" b="1" i="1" dirty="0" smtClean="0">
                <a:latin typeface="Verdana" panose="020B0604030504040204" pitchFamily="34" charset="0"/>
              </a:rPr>
              <a:t>City of Billings</a:t>
            </a:r>
            <a:endParaRPr lang="fr-FR" alt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5CB1"/>
                </a:solidFill>
              </a:rPr>
              <a:t>And other entities as well…</a:t>
            </a:r>
            <a:endParaRPr lang="en-US" dirty="0">
              <a:solidFill>
                <a:srgbClr val="235CB1"/>
              </a:solidFill>
            </a:endParaRPr>
          </a:p>
        </p:txBody>
      </p:sp>
      <p:sp>
        <p:nvSpPr>
          <p:cNvPr id="3" name="Content Placeholder 2"/>
          <p:cNvSpPr>
            <a:spLocks noGrp="1"/>
          </p:cNvSpPr>
          <p:nvPr>
            <p:ph idx="1"/>
          </p:nvPr>
        </p:nvSpPr>
        <p:spPr/>
        <p:txBody>
          <a:bodyPr/>
          <a:lstStyle/>
          <a:p>
            <a:r>
              <a:rPr lang="en-US" sz="2400" dirty="0" smtClean="0">
                <a:solidFill>
                  <a:srgbClr val="235CB1"/>
                </a:solidFill>
              </a:rPr>
              <a:t>Montana Department of Transportation</a:t>
            </a:r>
          </a:p>
          <a:p>
            <a:r>
              <a:rPr lang="en-US" sz="2400" dirty="0" smtClean="0">
                <a:solidFill>
                  <a:srgbClr val="235CB1"/>
                </a:solidFill>
              </a:rPr>
              <a:t>Montana State University and University of Montana</a:t>
            </a:r>
          </a:p>
          <a:p>
            <a:r>
              <a:rPr lang="en-US" sz="2400" dirty="0" err="1" smtClean="0">
                <a:solidFill>
                  <a:srgbClr val="235CB1"/>
                </a:solidFill>
              </a:rPr>
              <a:t>Malmstrom</a:t>
            </a:r>
            <a:r>
              <a:rPr lang="en-US" sz="2400" dirty="0" smtClean="0">
                <a:solidFill>
                  <a:srgbClr val="235CB1"/>
                </a:solidFill>
              </a:rPr>
              <a:t> Air Force Base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3429000"/>
            <a:ext cx="4324350" cy="1524000"/>
          </a:xfrm>
          <a:prstGeom prst="rect">
            <a:avLst/>
          </a:prstGeom>
        </p:spPr>
      </p:pic>
    </p:spTree>
    <p:extLst>
      <p:ext uri="{BB962C8B-B14F-4D97-AF65-F5344CB8AC3E}">
        <p14:creationId xmlns:p14="http://schemas.microsoft.com/office/powerpoint/2010/main" val="27306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60648"/>
            <a:ext cx="7886700" cy="4351338"/>
          </a:xfrm>
        </p:spPr>
        <p:txBody>
          <a:bodyPr/>
          <a:lstStyle/>
          <a:p>
            <a:pPr marL="0" indent="0">
              <a:buNone/>
            </a:pPr>
            <a:r>
              <a:rPr lang="en-US" sz="1200" b="1" dirty="0" smtClean="0">
                <a:solidFill>
                  <a:srgbClr val="235CB1"/>
                </a:solidFill>
              </a:rPr>
              <a:t>ARM 17.30.1102</a:t>
            </a:r>
          </a:p>
          <a:p>
            <a:pPr marL="0" indent="0">
              <a:buNone/>
            </a:pPr>
            <a:endParaRPr lang="en-US" sz="1200" dirty="0">
              <a:solidFill>
                <a:srgbClr val="235CB1"/>
              </a:solidFill>
            </a:endParaRPr>
          </a:p>
          <a:p>
            <a:pPr marL="0" indent="0">
              <a:buNone/>
            </a:pPr>
            <a:r>
              <a:rPr lang="en-US" sz="1200" dirty="0" smtClean="0">
                <a:solidFill>
                  <a:srgbClr val="235CB1"/>
                </a:solidFill>
              </a:rPr>
              <a:t>(23) "Small municipal separate storm sewer system" means: </a:t>
            </a:r>
          </a:p>
          <a:p>
            <a:pPr marL="0" indent="0">
              <a:buNone/>
            </a:pPr>
            <a:r>
              <a:rPr lang="en-US" sz="1200" dirty="0" smtClean="0">
                <a:solidFill>
                  <a:srgbClr val="235CB1"/>
                </a:solidFill>
              </a:rPr>
              <a:t>(a) small MS4s, and portions of them, that are </a:t>
            </a:r>
            <a:r>
              <a:rPr lang="en-US" sz="1200" b="1" dirty="0" smtClean="0">
                <a:solidFill>
                  <a:srgbClr val="235CB1"/>
                </a:solidFill>
              </a:rPr>
              <a:t>located in the following urbanized areas in Montana as determined by the latest decennial census by the United States census bureau:</a:t>
            </a:r>
          </a:p>
          <a:p>
            <a:pPr marL="0" indent="0">
              <a:buNone/>
            </a:pPr>
            <a:r>
              <a:rPr lang="en-US" sz="1200" dirty="0" smtClean="0">
                <a:solidFill>
                  <a:srgbClr val="235CB1"/>
                </a:solidFill>
              </a:rPr>
              <a:t>(</a:t>
            </a:r>
            <a:r>
              <a:rPr lang="en-US" sz="1200" dirty="0" err="1" smtClean="0">
                <a:solidFill>
                  <a:srgbClr val="235CB1"/>
                </a:solidFill>
              </a:rPr>
              <a:t>i</a:t>
            </a:r>
            <a:r>
              <a:rPr lang="en-US" sz="1200" dirty="0" smtClean="0">
                <a:solidFill>
                  <a:srgbClr val="235CB1"/>
                </a:solidFill>
              </a:rPr>
              <a:t>) the city of </a:t>
            </a:r>
            <a:r>
              <a:rPr lang="en-US" sz="1200" b="1" dirty="0" smtClean="0">
                <a:solidFill>
                  <a:srgbClr val="235CB1"/>
                </a:solidFill>
              </a:rPr>
              <a:t>Billings</a:t>
            </a:r>
            <a:r>
              <a:rPr lang="en-US" sz="1200" dirty="0" smtClean="0">
                <a:solidFill>
                  <a:srgbClr val="235CB1"/>
                </a:solidFill>
              </a:rPr>
              <a:t> and </a:t>
            </a:r>
            <a:r>
              <a:rPr lang="en-US" sz="1200" b="1" dirty="0" smtClean="0">
                <a:solidFill>
                  <a:srgbClr val="235CB1"/>
                </a:solidFill>
              </a:rPr>
              <a:t>Yellowstone County</a:t>
            </a:r>
            <a:r>
              <a:rPr lang="en-US" sz="1200" dirty="0" smtClean="0">
                <a:solidFill>
                  <a:srgbClr val="235CB1"/>
                </a:solidFill>
              </a:rPr>
              <a:t>;    </a:t>
            </a:r>
          </a:p>
          <a:p>
            <a:pPr marL="0" indent="0">
              <a:buNone/>
            </a:pPr>
            <a:r>
              <a:rPr lang="en-US" sz="1200" dirty="0" smtClean="0">
                <a:solidFill>
                  <a:srgbClr val="235CB1"/>
                </a:solidFill>
              </a:rPr>
              <a:t>(ii) the city of </a:t>
            </a:r>
            <a:r>
              <a:rPr lang="en-US" sz="1200" b="1" dirty="0" smtClean="0">
                <a:solidFill>
                  <a:srgbClr val="235CB1"/>
                </a:solidFill>
              </a:rPr>
              <a:t>Missoula</a:t>
            </a:r>
            <a:r>
              <a:rPr lang="en-US" sz="1200" dirty="0" smtClean="0">
                <a:solidFill>
                  <a:srgbClr val="235CB1"/>
                </a:solidFill>
              </a:rPr>
              <a:t> and </a:t>
            </a:r>
            <a:r>
              <a:rPr lang="en-US" sz="1200" b="1" dirty="0" smtClean="0">
                <a:solidFill>
                  <a:srgbClr val="235CB1"/>
                </a:solidFill>
              </a:rPr>
              <a:t>Missoula County</a:t>
            </a:r>
            <a:r>
              <a:rPr lang="en-US" sz="1200" dirty="0" smtClean="0">
                <a:solidFill>
                  <a:srgbClr val="235CB1"/>
                </a:solidFill>
              </a:rPr>
              <a:t>; and</a:t>
            </a:r>
          </a:p>
          <a:p>
            <a:pPr marL="0" indent="0">
              <a:buNone/>
            </a:pPr>
            <a:r>
              <a:rPr lang="en-US" sz="1200" dirty="0" smtClean="0">
                <a:solidFill>
                  <a:srgbClr val="235CB1"/>
                </a:solidFill>
              </a:rPr>
              <a:t>(iii) the city of </a:t>
            </a:r>
            <a:r>
              <a:rPr lang="en-US" sz="1200" b="1" dirty="0" smtClean="0">
                <a:solidFill>
                  <a:srgbClr val="235CB1"/>
                </a:solidFill>
              </a:rPr>
              <a:t>Great Falls </a:t>
            </a:r>
            <a:r>
              <a:rPr lang="en-US" sz="1200" dirty="0" smtClean="0">
                <a:solidFill>
                  <a:srgbClr val="235CB1"/>
                </a:solidFill>
              </a:rPr>
              <a:t>and </a:t>
            </a:r>
            <a:r>
              <a:rPr lang="en-US" sz="1200" b="1" dirty="0" smtClean="0">
                <a:solidFill>
                  <a:srgbClr val="235CB1"/>
                </a:solidFill>
              </a:rPr>
              <a:t>Cascade County</a:t>
            </a:r>
            <a:r>
              <a:rPr lang="en-US" sz="1200" dirty="0" smtClean="0">
                <a:solidFill>
                  <a:srgbClr val="235CB1"/>
                </a:solidFill>
              </a:rPr>
              <a:t>;</a:t>
            </a:r>
          </a:p>
          <a:p>
            <a:pPr marL="0" indent="0">
              <a:buNone/>
            </a:pPr>
            <a:r>
              <a:rPr lang="en-US" sz="1200" dirty="0" smtClean="0">
                <a:solidFill>
                  <a:srgbClr val="235CB1"/>
                </a:solidFill>
              </a:rPr>
              <a:t>(b) the </a:t>
            </a:r>
            <a:r>
              <a:rPr lang="en-US" sz="1200" b="1" dirty="0" smtClean="0">
                <a:solidFill>
                  <a:srgbClr val="235CB1"/>
                </a:solidFill>
              </a:rPr>
              <a:t>following small MS4s serving a population of at least 10,000 </a:t>
            </a:r>
            <a:r>
              <a:rPr lang="en-US" sz="1200" dirty="0" smtClean="0">
                <a:solidFill>
                  <a:srgbClr val="235CB1"/>
                </a:solidFill>
              </a:rPr>
              <a:t>as determined by the latest decennial census by the United States census bureau and that are located outside of an urbanized area:</a:t>
            </a:r>
          </a:p>
          <a:p>
            <a:pPr marL="0" indent="0">
              <a:buNone/>
            </a:pPr>
            <a:r>
              <a:rPr lang="en-US" sz="1200" dirty="0" smtClean="0">
                <a:solidFill>
                  <a:srgbClr val="235CB1"/>
                </a:solidFill>
              </a:rPr>
              <a:t>(</a:t>
            </a:r>
            <a:r>
              <a:rPr lang="en-US" sz="1200" dirty="0" err="1" smtClean="0">
                <a:solidFill>
                  <a:srgbClr val="235CB1"/>
                </a:solidFill>
              </a:rPr>
              <a:t>i</a:t>
            </a:r>
            <a:r>
              <a:rPr lang="en-US" sz="1200" dirty="0" smtClean="0">
                <a:solidFill>
                  <a:srgbClr val="235CB1"/>
                </a:solidFill>
              </a:rPr>
              <a:t>) MS4s located in the city of </a:t>
            </a:r>
            <a:r>
              <a:rPr lang="en-US" sz="1200" b="1" dirty="0" smtClean="0">
                <a:solidFill>
                  <a:srgbClr val="235CB1"/>
                </a:solidFill>
              </a:rPr>
              <a:t>Bozeman</a:t>
            </a:r>
            <a:r>
              <a:rPr lang="en-US" sz="1200" dirty="0" smtClean="0">
                <a:solidFill>
                  <a:srgbClr val="235CB1"/>
                </a:solidFill>
              </a:rPr>
              <a:t>;</a:t>
            </a:r>
          </a:p>
          <a:p>
            <a:pPr marL="0" indent="0">
              <a:buNone/>
            </a:pPr>
            <a:r>
              <a:rPr lang="en-US" sz="1200" dirty="0" smtClean="0">
                <a:solidFill>
                  <a:srgbClr val="235CB1"/>
                </a:solidFill>
              </a:rPr>
              <a:t>(ii) MS4s located in the city of </a:t>
            </a:r>
            <a:r>
              <a:rPr lang="en-US" sz="1200" b="1" dirty="0" smtClean="0">
                <a:solidFill>
                  <a:srgbClr val="235CB1"/>
                </a:solidFill>
              </a:rPr>
              <a:t>Butte</a:t>
            </a:r>
            <a:r>
              <a:rPr lang="en-US" sz="1200" dirty="0" smtClean="0">
                <a:solidFill>
                  <a:srgbClr val="235CB1"/>
                </a:solidFill>
              </a:rPr>
              <a:t>;</a:t>
            </a:r>
          </a:p>
          <a:p>
            <a:pPr marL="0" indent="0">
              <a:buNone/>
            </a:pPr>
            <a:r>
              <a:rPr lang="en-US" sz="1200" dirty="0" smtClean="0">
                <a:solidFill>
                  <a:srgbClr val="235CB1"/>
                </a:solidFill>
              </a:rPr>
              <a:t>(iii) MS4s located in the city of </a:t>
            </a:r>
            <a:r>
              <a:rPr lang="en-US" sz="1200" b="1" dirty="0" smtClean="0">
                <a:solidFill>
                  <a:srgbClr val="235CB1"/>
                </a:solidFill>
              </a:rPr>
              <a:t>Helena</a:t>
            </a:r>
            <a:r>
              <a:rPr lang="en-US" sz="1200" dirty="0" smtClean="0">
                <a:solidFill>
                  <a:srgbClr val="235CB1"/>
                </a:solidFill>
              </a:rPr>
              <a:t>; and</a:t>
            </a:r>
          </a:p>
          <a:p>
            <a:pPr marL="0" indent="0">
              <a:buNone/>
            </a:pPr>
            <a:r>
              <a:rPr lang="en-US" sz="1200" dirty="0" smtClean="0">
                <a:solidFill>
                  <a:srgbClr val="235CB1"/>
                </a:solidFill>
              </a:rPr>
              <a:t>(iv) MS4s located in the city of </a:t>
            </a:r>
            <a:r>
              <a:rPr lang="en-US" sz="1200" b="1" dirty="0" smtClean="0">
                <a:solidFill>
                  <a:srgbClr val="235CB1"/>
                </a:solidFill>
              </a:rPr>
              <a:t>Kalispel</a:t>
            </a:r>
            <a:r>
              <a:rPr lang="en-US" sz="1200" dirty="0" smtClean="0">
                <a:solidFill>
                  <a:srgbClr val="235CB1"/>
                </a:solidFill>
              </a:rPr>
              <a:t>l;</a:t>
            </a:r>
          </a:p>
          <a:p>
            <a:pPr marL="0" indent="0">
              <a:buNone/>
            </a:pPr>
            <a:r>
              <a:rPr lang="en-US" sz="1200" dirty="0" smtClean="0">
                <a:solidFill>
                  <a:srgbClr val="235CB1"/>
                </a:solidFill>
              </a:rPr>
              <a:t>(c) MS4s designated by the department pursuant to ARM </a:t>
            </a:r>
            <a:r>
              <a:rPr lang="en-US" sz="1200" dirty="0" smtClean="0">
                <a:solidFill>
                  <a:srgbClr val="235CB1"/>
                </a:solidFill>
                <a:hlinkClick r:id="rId2"/>
              </a:rPr>
              <a:t>17.30.1107</a:t>
            </a:r>
            <a:r>
              <a:rPr lang="en-US" sz="1200" dirty="0" smtClean="0">
                <a:solidFill>
                  <a:srgbClr val="235CB1"/>
                </a:solidFill>
              </a:rPr>
              <a:t>; and</a:t>
            </a:r>
          </a:p>
          <a:p>
            <a:pPr marL="0" indent="0">
              <a:buNone/>
            </a:pPr>
            <a:r>
              <a:rPr lang="en-US" sz="1200" dirty="0" smtClean="0">
                <a:solidFill>
                  <a:srgbClr val="235CB1"/>
                </a:solidFill>
              </a:rPr>
              <a:t>(d) systems similar to separate storm sewer systems in municipalities, such as systems at military bases, large educational, hospital or prison complexes, and highways and other thoroughfares.   The term does not include separate storm sewers in very discrete areas, such as individual buildings.</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4005064"/>
            <a:ext cx="2036000" cy="1628800"/>
          </a:xfrm>
          <a:prstGeom prst="rect">
            <a:avLst/>
          </a:prstGeom>
        </p:spPr>
      </p:pic>
    </p:spTree>
    <p:extLst>
      <p:ext uri="{BB962C8B-B14F-4D97-AF65-F5344CB8AC3E}">
        <p14:creationId xmlns:p14="http://schemas.microsoft.com/office/powerpoint/2010/main" val="2381070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5CB1"/>
                </a:solidFill>
              </a:rPr>
              <a:t>The future?</a:t>
            </a:r>
            <a:endParaRPr lang="en-US" dirty="0">
              <a:solidFill>
                <a:srgbClr val="235CB1"/>
              </a:solidFill>
            </a:endParaRPr>
          </a:p>
        </p:txBody>
      </p:sp>
      <p:sp>
        <p:nvSpPr>
          <p:cNvPr id="3" name="Content Placeholder 2"/>
          <p:cNvSpPr>
            <a:spLocks noGrp="1"/>
          </p:cNvSpPr>
          <p:nvPr>
            <p:ph idx="1"/>
          </p:nvPr>
        </p:nvSpPr>
        <p:spPr/>
        <p:txBody>
          <a:bodyPr/>
          <a:lstStyle/>
          <a:p>
            <a:pPr marL="0" indent="0">
              <a:buNone/>
            </a:pPr>
            <a:r>
              <a:rPr lang="en-US" dirty="0" smtClean="0">
                <a:solidFill>
                  <a:srgbClr val="235CB1"/>
                </a:solidFill>
              </a:rPr>
              <a:t>Cities, towns and counties close in size and density may be included on the small MS4 list…we don’t know </a:t>
            </a:r>
            <a:endParaRPr lang="en-US" dirty="0">
              <a:solidFill>
                <a:srgbClr val="235CB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573016"/>
            <a:ext cx="2604120" cy="1302060"/>
          </a:xfrm>
          <a:prstGeom prst="rect">
            <a:avLst/>
          </a:prstGeom>
        </p:spPr>
      </p:pic>
    </p:spTree>
    <p:extLst>
      <p:ext uri="{BB962C8B-B14F-4D97-AF65-F5344CB8AC3E}">
        <p14:creationId xmlns:p14="http://schemas.microsoft.com/office/powerpoint/2010/main" val="3556663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7886700" cy="4351338"/>
          </a:xfrm>
        </p:spPr>
        <p:txBody>
          <a:bodyPr/>
          <a:lstStyle/>
          <a:p>
            <a:pPr marL="0" indent="0">
              <a:buNone/>
            </a:pPr>
            <a:r>
              <a:rPr lang="en-US" dirty="0" smtClean="0">
                <a:solidFill>
                  <a:srgbClr val="235CB1"/>
                </a:solidFill>
              </a:rPr>
              <a:t>Where we are and</a:t>
            </a:r>
          </a:p>
          <a:p>
            <a:pPr marL="0" indent="0">
              <a:buNone/>
            </a:pPr>
            <a:r>
              <a:rPr lang="en-US" dirty="0">
                <a:solidFill>
                  <a:srgbClr val="235CB1"/>
                </a:solidFill>
              </a:rPr>
              <a:t> </a:t>
            </a:r>
            <a:r>
              <a:rPr lang="en-US" dirty="0" smtClean="0">
                <a:solidFill>
                  <a:srgbClr val="235CB1"/>
                </a:solidFill>
              </a:rPr>
              <a:t>                 how we got there….</a:t>
            </a:r>
            <a:endParaRPr lang="en-US" dirty="0">
              <a:solidFill>
                <a:srgbClr val="235CB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2589140"/>
            <a:ext cx="3449960" cy="2509846"/>
          </a:xfrm>
          <a:prstGeom prst="rect">
            <a:avLst/>
          </a:prstGeom>
        </p:spPr>
      </p:pic>
    </p:spTree>
    <p:extLst>
      <p:ext uri="{BB962C8B-B14F-4D97-AF65-F5344CB8AC3E}">
        <p14:creationId xmlns:p14="http://schemas.microsoft.com/office/powerpoint/2010/main" val="1888873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r>
              <a:rPr lang="en-US" sz="2400" dirty="0" smtClean="0">
                <a:solidFill>
                  <a:srgbClr val="235CB1"/>
                </a:solidFill>
              </a:rPr>
              <a:t>Montana Department of Environmental Quality (DEQ) Has the Responsibility to Issue the State-Wide Permit </a:t>
            </a:r>
            <a:r>
              <a:rPr lang="en-US" sz="2400" i="1" dirty="0" smtClean="0">
                <a:solidFill>
                  <a:srgbClr val="235CB1"/>
                </a:solidFill>
              </a:rPr>
              <a:t>and</a:t>
            </a:r>
            <a:r>
              <a:rPr lang="en-US" sz="2400" dirty="0" smtClean="0">
                <a:solidFill>
                  <a:srgbClr val="235CB1"/>
                </a:solidFill>
              </a:rPr>
              <a:t> Has Primacy Over the Program</a:t>
            </a:r>
            <a:endParaRPr lang="en-US" dirty="0">
              <a:solidFill>
                <a:srgbClr val="235CB1"/>
              </a:solidFill>
            </a:endParaRPr>
          </a:p>
        </p:txBody>
      </p:sp>
      <p:pic>
        <p:nvPicPr>
          <p:cNvPr id="4" name="Content Placeholder 3"/>
          <p:cNvPicPr>
            <a:picLocks noGrp="1" noChangeAspect="1"/>
          </p:cNvPicPr>
          <p:nvPr>
            <p:ph idx="1"/>
          </p:nvPr>
        </p:nvPicPr>
        <p:blipFill>
          <a:blip r:embed="rId2"/>
          <a:stretch>
            <a:fillRect/>
          </a:stretch>
        </p:blipFill>
        <p:spPr>
          <a:xfrm>
            <a:off x="3923928" y="1857482"/>
            <a:ext cx="2714774" cy="3512768"/>
          </a:xfrm>
          <a:prstGeom prst="rect">
            <a:avLst/>
          </a:prstGeom>
          <a:ln w="12700">
            <a:solidFill>
              <a:srgbClr val="000000"/>
            </a:solidFill>
          </a:ln>
          <a:effectLst>
            <a:innerShdw blurRad="114300" dir="2400000">
              <a:srgbClr val="0070C0"/>
            </a:innerShdw>
          </a:effectLst>
          <a:scene3d>
            <a:camera prst="orthographicFront">
              <a:rot lat="0" lon="600000" rev="600000"/>
            </a:camera>
            <a:lightRig rig="threePt" dir="t"/>
          </a:scene3d>
        </p:spPr>
      </p:pic>
    </p:spTree>
    <p:extLst>
      <p:ext uri="{BB962C8B-B14F-4D97-AF65-F5344CB8AC3E}">
        <p14:creationId xmlns:p14="http://schemas.microsoft.com/office/powerpoint/2010/main" val="2259550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692696"/>
            <a:ext cx="7723461" cy="523220"/>
          </a:xfrm>
          <a:prstGeom prst="rect">
            <a:avLst/>
          </a:prstGeom>
        </p:spPr>
        <p:txBody>
          <a:bodyPr wrap="none">
            <a:spAutoFit/>
          </a:bodyPr>
          <a:lstStyle/>
          <a:p>
            <a:r>
              <a:rPr lang="en-US" altLang="en-US" sz="2800" dirty="0" smtClean="0">
                <a:solidFill>
                  <a:srgbClr val="235CB1"/>
                </a:solidFill>
              </a:rPr>
              <a:t>In General, Our MS4 Permits Require That We:</a:t>
            </a:r>
            <a:endParaRPr lang="en-US" sz="2800" dirty="0">
              <a:solidFill>
                <a:srgbClr val="235CB1"/>
              </a:solidFill>
            </a:endParaRPr>
          </a:p>
        </p:txBody>
      </p:sp>
      <p:sp>
        <p:nvSpPr>
          <p:cNvPr id="3" name="Rectangle 2"/>
          <p:cNvSpPr/>
          <p:nvPr/>
        </p:nvSpPr>
        <p:spPr>
          <a:xfrm>
            <a:off x="1043608" y="1412776"/>
            <a:ext cx="5400600" cy="1938992"/>
          </a:xfrm>
          <a:prstGeom prst="rect">
            <a:avLst/>
          </a:prstGeom>
        </p:spPr>
        <p:txBody>
          <a:bodyPr wrap="square">
            <a:spAutoFit/>
          </a:bodyPr>
          <a:lstStyle/>
          <a:p>
            <a:pPr marL="285750" indent="-285750">
              <a:buFont typeface="Arial" panose="020B0604020202020204" pitchFamily="34" charset="0"/>
              <a:buChar char="•"/>
            </a:pPr>
            <a:r>
              <a:rPr lang="en-US" altLang="en-US" sz="2000" dirty="0" smtClean="0">
                <a:solidFill>
                  <a:srgbClr val="235CB1"/>
                </a:solidFill>
              </a:rPr>
              <a:t>Implement a storm water management program</a:t>
            </a:r>
          </a:p>
          <a:p>
            <a:pPr marL="285750" indent="-285750">
              <a:buFont typeface="Arial" panose="020B0604020202020204" pitchFamily="34" charset="0"/>
              <a:buChar char="•"/>
            </a:pPr>
            <a:endParaRPr lang="en-US" altLang="en-US" sz="2000" dirty="0" smtClean="0">
              <a:solidFill>
                <a:srgbClr val="235CB1"/>
              </a:solidFill>
            </a:endParaRPr>
          </a:p>
          <a:p>
            <a:pPr marL="285750" indent="-285750">
              <a:buFont typeface="Arial" panose="020B0604020202020204" pitchFamily="34" charset="0"/>
              <a:buChar char="•"/>
            </a:pPr>
            <a:r>
              <a:rPr lang="en-US" altLang="en-US" sz="2000" dirty="0" smtClean="0">
                <a:solidFill>
                  <a:srgbClr val="235CB1"/>
                </a:solidFill>
              </a:rPr>
              <a:t>Track progress toward goals</a:t>
            </a:r>
          </a:p>
          <a:p>
            <a:pPr marL="285750" indent="-285750">
              <a:buFont typeface="Arial" panose="020B0604020202020204" pitchFamily="34" charset="0"/>
              <a:buChar char="•"/>
            </a:pPr>
            <a:endParaRPr lang="en-US" altLang="en-US" sz="2000" dirty="0" smtClean="0">
              <a:solidFill>
                <a:srgbClr val="235CB1"/>
              </a:solidFill>
            </a:endParaRPr>
          </a:p>
          <a:p>
            <a:pPr marL="285750" indent="-285750">
              <a:buFont typeface="Arial" panose="020B0604020202020204" pitchFamily="34" charset="0"/>
              <a:buChar char="•"/>
            </a:pPr>
            <a:r>
              <a:rPr lang="en-US" altLang="en-US" sz="2000" dirty="0" smtClean="0">
                <a:solidFill>
                  <a:srgbClr val="235CB1"/>
                </a:solidFill>
              </a:rPr>
              <a:t>Report on our progress</a:t>
            </a:r>
            <a:endParaRPr lang="en-US" altLang="en-US" sz="2000" dirty="0">
              <a:solidFill>
                <a:srgbClr val="235CB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636913"/>
            <a:ext cx="3175757" cy="2378752"/>
          </a:xfrm>
          <a:prstGeom prst="rect">
            <a:avLst/>
          </a:prstGeom>
        </p:spPr>
      </p:pic>
    </p:spTree>
    <p:extLst>
      <p:ext uri="{BB962C8B-B14F-4D97-AF65-F5344CB8AC3E}">
        <p14:creationId xmlns:p14="http://schemas.microsoft.com/office/powerpoint/2010/main" val="1789496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5CB1"/>
                </a:solidFill>
              </a:rPr>
              <a:t>Pollutants of Concern</a:t>
            </a:r>
            <a:endParaRPr lang="en-US" dirty="0">
              <a:solidFill>
                <a:srgbClr val="235CB1"/>
              </a:solidFill>
            </a:endParaRPr>
          </a:p>
        </p:txBody>
      </p:sp>
      <p:sp>
        <p:nvSpPr>
          <p:cNvPr id="3" name="Content Placeholder 2"/>
          <p:cNvSpPr>
            <a:spLocks noGrp="1"/>
          </p:cNvSpPr>
          <p:nvPr>
            <p:ph idx="1"/>
          </p:nvPr>
        </p:nvSpPr>
        <p:spPr>
          <a:xfrm>
            <a:off x="4139952" y="1268760"/>
            <a:ext cx="4447406" cy="4351338"/>
          </a:xfrm>
        </p:spPr>
        <p:txBody>
          <a:bodyPr/>
          <a:lstStyle/>
          <a:p>
            <a:pPr eaLnBrk="1" hangingPunct="1">
              <a:lnSpc>
                <a:spcPct val="90000"/>
              </a:lnSpc>
              <a:defRPr/>
            </a:pPr>
            <a:r>
              <a:rPr lang="en-US" sz="2000" dirty="0">
                <a:solidFill>
                  <a:srgbClr val="235CB1"/>
                </a:solidFill>
              </a:rPr>
              <a:t>Sediment</a:t>
            </a:r>
          </a:p>
          <a:p>
            <a:pPr eaLnBrk="1" hangingPunct="1">
              <a:lnSpc>
                <a:spcPct val="90000"/>
              </a:lnSpc>
              <a:defRPr/>
            </a:pPr>
            <a:r>
              <a:rPr lang="en-US" sz="2000" dirty="0">
                <a:solidFill>
                  <a:srgbClr val="235CB1"/>
                </a:solidFill>
              </a:rPr>
              <a:t>Construction waste</a:t>
            </a:r>
          </a:p>
          <a:p>
            <a:pPr eaLnBrk="1" hangingPunct="1">
              <a:lnSpc>
                <a:spcPct val="90000"/>
              </a:lnSpc>
              <a:defRPr/>
            </a:pPr>
            <a:r>
              <a:rPr lang="en-US" sz="2000" dirty="0">
                <a:solidFill>
                  <a:srgbClr val="235CB1"/>
                </a:solidFill>
              </a:rPr>
              <a:t>Animal waste</a:t>
            </a:r>
          </a:p>
          <a:p>
            <a:pPr eaLnBrk="1" hangingPunct="1">
              <a:lnSpc>
                <a:spcPct val="90000"/>
              </a:lnSpc>
              <a:defRPr/>
            </a:pPr>
            <a:r>
              <a:rPr lang="en-US" sz="2000" dirty="0">
                <a:solidFill>
                  <a:srgbClr val="235CB1"/>
                </a:solidFill>
              </a:rPr>
              <a:t>Bacteria</a:t>
            </a:r>
          </a:p>
          <a:p>
            <a:pPr eaLnBrk="1" hangingPunct="1">
              <a:lnSpc>
                <a:spcPct val="90000"/>
              </a:lnSpc>
              <a:defRPr/>
            </a:pPr>
            <a:r>
              <a:rPr lang="en-US" sz="2000" dirty="0">
                <a:solidFill>
                  <a:srgbClr val="235CB1"/>
                </a:solidFill>
              </a:rPr>
              <a:t>Pesticides</a:t>
            </a:r>
          </a:p>
          <a:p>
            <a:pPr eaLnBrk="1" hangingPunct="1">
              <a:lnSpc>
                <a:spcPct val="90000"/>
              </a:lnSpc>
              <a:defRPr/>
            </a:pPr>
            <a:r>
              <a:rPr lang="en-US" sz="2000" dirty="0">
                <a:solidFill>
                  <a:srgbClr val="235CB1"/>
                </a:solidFill>
              </a:rPr>
              <a:t>Fertilizers </a:t>
            </a:r>
          </a:p>
          <a:p>
            <a:pPr eaLnBrk="1" hangingPunct="1">
              <a:lnSpc>
                <a:spcPct val="90000"/>
              </a:lnSpc>
              <a:defRPr/>
            </a:pPr>
            <a:r>
              <a:rPr lang="en-US" sz="2000" dirty="0">
                <a:solidFill>
                  <a:srgbClr val="235CB1"/>
                </a:solidFill>
              </a:rPr>
              <a:t>Solvents</a:t>
            </a:r>
          </a:p>
          <a:p>
            <a:pPr eaLnBrk="1" hangingPunct="1">
              <a:lnSpc>
                <a:spcPct val="90000"/>
              </a:lnSpc>
              <a:defRPr/>
            </a:pPr>
            <a:r>
              <a:rPr lang="en-US" sz="2000" dirty="0">
                <a:solidFill>
                  <a:srgbClr val="235CB1"/>
                </a:solidFill>
              </a:rPr>
              <a:t>Oils</a:t>
            </a:r>
          </a:p>
          <a:p>
            <a:pPr eaLnBrk="1" hangingPunct="1">
              <a:lnSpc>
                <a:spcPct val="90000"/>
              </a:lnSpc>
              <a:defRPr/>
            </a:pPr>
            <a:r>
              <a:rPr lang="en-US" sz="2000" dirty="0">
                <a:solidFill>
                  <a:srgbClr val="235CB1"/>
                </a:solidFill>
              </a:rPr>
              <a:t>Salts</a:t>
            </a:r>
          </a:p>
          <a:p>
            <a:pPr eaLnBrk="1" hangingPunct="1">
              <a:lnSpc>
                <a:spcPct val="90000"/>
              </a:lnSpc>
              <a:defRPr/>
            </a:pPr>
            <a:r>
              <a:rPr lang="en-US" sz="2000" dirty="0">
                <a:solidFill>
                  <a:srgbClr val="235CB1"/>
                </a:solidFill>
              </a:rPr>
              <a:t>Metals</a:t>
            </a:r>
          </a:p>
        </p:txBody>
      </p:sp>
      <p:pic>
        <p:nvPicPr>
          <p:cNvPr id="4" name="Picture 4" descr="DSCF0108"/>
          <p:cNvPicPr>
            <a:picLocks noChangeAspect="1" noChangeArrowheads="1"/>
          </p:cNvPicPr>
          <p:nvPr/>
        </p:nvPicPr>
        <p:blipFill>
          <a:blip r:embed="rId2" cstate="print"/>
          <a:srcRect/>
          <a:stretch>
            <a:fillRect/>
          </a:stretch>
        </p:blipFill>
        <p:spPr>
          <a:xfrm>
            <a:off x="547334" y="1285141"/>
            <a:ext cx="3520609" cy="2647916"/>
          </a:xfrm>
          <a:prstGeom prst="rect">
            <a:avLst/>
          </a:prstGeom>
        </p:spPr>
      </p:pic>
    </p:spTree>
    <p:extLst>
      <p:ext uri="{BB962C8B-B14F-4D97-AF65-F5344CB8AC3E}">
        <p14:creationId xmlns:p14="http://schemas.microsoft.com/office/powerpoint/2010/main" val="141712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5CB1"/>
                </a:solidFill>
              </a:rPr>
              <a:t>Point of Compliance</a:t>
            </a:r>
            <a:endParaRPr lang="en-US" dirty="0">
              <a:solidFill>
                <a:srgbClr val="235CB1"/>
              </a:solidFill>
            </a:endParaRPr>
          </a:p>
        </p:txBody>
      </p:sp>
      <p:sp>
        <p:nvSpPr>
          <p:cNvPr id="3" name="Content Placeholder 2"/>
          <p:cNvSpPr>
            <a:spLocks noGrp="1"/>
          </p:cNvSpPr>
          <p:nvPr>
            <p:ph idx="1"/>
          </p:nvPr>
        </p:nvSpPr>
        <p:spPr>
          <a:xfrm>
            <a:off x="683568" y="1340768"/>
            <a:ext cx="7886700" cy="4351338"/>
          </a:xfrm>
        </p:spPr>
        <p:txBody>
          <a:bodyPr/>
          <a:lstStyle/>
          <a:p>
            <a:pPr marL="0" indent="0">
              <a:buNone/>
            </a:pPr>
            <a:r>
              <a:rPr lang="en-US" sz="1800" i="1" dirty="0" smtClean="0">
                <a:solidFill>
                  <a:srgbClr val="235CB1"/>
                </a:solidFill>
              </a:rPr>
              <a:t>MDEQ has said they will be logical and reasonable.</a:t>
            </a:r>
          </a:p>
          <a:p>
            <a:pPr marL="0" indent="0">
              <a:buNone/>
            </a:pPr>
            <a:endParaRPr lang="en-US" sz="1800" i="1" dirty="0">
              <a:solidFill>
                <a:srgbClr val="235CB1"/>
              </a:solidFill>
            </a:endParaRPr>
          </a:p>
          <a:p>
            <a:pPr marL="0" indent="0">
              <a:buNone/>
            </a:pPr>
            <a:r>
              <a:rPr lang="en-US" sz="1800" i="1" dirty="0" smtClean="0">
                <a:solidFill>
                  <a:srgbClr val="235CB1"/>
                </a:solidFill>
              </a:rPr>
              <a:t>When the annual reports are submitted to MDEQ.</a:t>
            </a:r>
            <a:r>
              <a:rPr lang="en-US" sz="2000" dirty="0">
                <a:solidFill>
                  <a:srgbClr val="235CB1"/>
                </a:solidFill>
              </a:rPr>
              <a:t> </a:t>
            </a:r>
            <a:endParaRPr lang="en-US" sz="2000" dirty="0" smtClean="0">
              <a:solidFill>
                <a:srgbClr val="235CB1"/>
              </a:solidFill>
            </a:endParaRPr>
          </a:p>
          <a:p>
            <a:pPr marL="0" indent="0">
              <a:buNone/>
            </a:pPr>
            <a:endParaRPr lang="en-US" sz="2000" dirty="0" smtClean="0">
              <a:solidFill>
                <a:srgbClr val="235CB1"/>
              </a:solidFill>
            </a:endParaRPr>
          </a:p>
          <a:p>
            <a:pPr marL="0" indent="0">
              <a:buNone/>
            </a:pPr>
            <a:endParaRPr lang="en-US" sz="2000" dirty="0">
              <a:solidFill>
                <a:srgbClr val="235CB1"/>
              </a:solidFill>
            </a:endParaRPr>
          </a:p>
          <a:p>
            <a:pPr marL="0" indent="0">
              <a:buNone/>
            </a:pPr>
            <a:r>
              <a:rPr lang="en-US" sz="2000" b="1" dirty="0" smtClean="0">
                <a:solidFill>
                  <a:srgbClr val="235CB1"/>
                </a:solidFill>
              </a:rPr>
              <a:t>Groundwater… </a:t>
            </a:r>
            <a:endParaRPr lang="en-US" sz="2000" b="1" dirty="0">
              <a:solidFill>
                <a:srgbClr val="235CB1"/>
              </a:solidFill>
            </a:endParaRPr>
          </a:p>
          <a:p>
            <a:pPr marL="0" indent="0">
              <a:buNone/>
            </a:pPr>
            <a:r>
              <a:rPr lang="en-US" sz="1800" i="1" dirty="0" smtClean="0">
                <a:solidFill>
                  <a:srgbClr val="235CB1"/>
                </a:solidFill>
              </a:rPr>
              <a:t>		…MDEQ </a:t>
            </a:r>
            <a:r>
              <a:rPr lang="en-US" sz="1800" i="1" dirty="0">
                <a:solidFill>
                  <a:srgbClr val="235CB1"/>
                </a:solidFill>
              </a:rPr>
              <a:t>has said this will not apply to this permit.</a:t>
            </a:r>
          </a:p>
          <a:p>
            <a:pPr marL="0" indent="0">
              <a:buNone/>
            </a:pPr>
            <a:endParaRPr lang="en-US" sz="1800" i="1" dirty="0">
              <a:solidFill>
                <a:srgbClr val="235CB1"/>
              </a:solidFill>
            </a:endParaRPr>
          </a:p>
        </p:txBody>
      </p:sp>
    </p:spTree>
    <p:extLst>
      <p:ext uri="{BB962C8B-B14F-4D97-AF65-F5344CB8AC3E}">
        <p14:creationId xmlns:p14="http://schemas.microsoft.com/office/powerpoint/2010/main" val="334987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lstStyle/>
          <a:p>
            <a:r>
              <a:rPr lang="en-US" dirty="0" smtClean="0">
                <a:solidFill>
                  <a:srgbClr val="235CB1"/>
                </a:solidFill>
              </a:rPr>
              <a:t>Audits</a:t>
            </a:r>
            <a:endParaRPr lang="en-US" dirty="0">
              <a:solidFill>
                <a:srgbClr val="235CB1"/>
              </a:solidFill>
            </a:endParaRPr>
          </a:p>
        </p:txBody>
      </p:sp>
      <p:sp>
        <p:nvSpPr>
          <p:cNvPr id="3" name="Content Placeholder 2"/>
          <p:cNvSpPr>
            <a:spLocks noGrp="1"/>
          </p:cNvSpPr>
          <p:nvPr>
            <p:ph idx="1"/>
          </p:nvPr>
        </p:nvSpPr>
        <p:spPr>
          <a:xfrm>
            <a:off x="628650" y="1412776"/>
            <a:ext cx="7886700" cy="4351338"/>
          </a:xfrm>
        </p:spPr>
        <p:txBody>
          <a:bodyPr/>
          <a:lstStyle/>
          <a:p>
            <a:r>
              <a:rPr lang="en-US" sz="2000" dirty="0" smtClean="0">
                <a:solidFill>
                  <a:srgbClr val="235CB1"/>
                </a:solidFill>
              </a:rPr>
              <a:t>Each MS4 is typically audited once or twice during permit cycle</a:t>
            </a:r>
          </a:p>
          <a:p>
            <a:endParaRPr lang="en-US" sz="2000" dirty="0" smtClean="0">
              <a:solidFill>
                <a:srgbClr val="235CB1"/>
              </a:solidFill>
            </a:endParaRPr>
          </a:p>
          <a:p>
            <a:r>
              <a:rPr lang="en-US" sz="2000" dirty="0" smtClean="0">
                <a:solidFill>
                  <a:srgbClr val="235CB1"/>
                </a:solidFill>
              </a:rPr>
              <a:t>MDEQ has indicated that upcoming audits could be more rigorous than past audits.</a:t>
            </a:r>
            <a:endParaRPr lang="en-US" sz="2000" dirty="0">
              <a:solidFill>
                <a:srgbClr val="235CB1"/>
              </a:solidFill>
            </a:endParaRPr>
          </a:p>
        </p:txBody>
      </p:sp>
    </p:spTree>
    <p:extLst>
      <p:ext uri="{BB962C8B-B14F-4D97-AF65-F5344CB8AC3E}">
        <p14:creationId xmlns:p14="http://schemas.microsoft.com/office/powerpoint/2010/main" val="1854399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lstStyle/>
          <a:p>
            <a:r>
              <a:rPr lang="en-US" dirty="0" smtClean="0">
                <a:solidFill>
                  <a:srgbClr val="235CB1"/>
                </a:solidFill>
              </a:rPr>
              <a:t>Enforcement</a:t>
            </a:r>
            <a:endParaRPr lang="en-US" dirty="0">
              <a:solidFill>
                <a:srgbClr val="235CB1"/>
              </a:solidFill>
            </a:endParaRPr>
          </a:p>
        </p:txBody>
      </p:sp>
      <p:sp>
        <p:nvSpPr>
          <p:cNvPr id="3" name="Content Placeholder 2"/>
          <p:cNvSpPr>
            <a:spLocks noGrp="1"/>
          </p:cNvSpPr>
          <p:nvPr>
            <p:ph idx="1"/>
          </p:nvPr>
        </p:nvSpPr>
        <p:spPr>
          <a:xfrm>
            <a:off x="628650" y="1412776"/>
            <a:ext cx="7886700" cy="4351338"/>
          </a:xfrm>
        </p:spPr>
        <p:txBody>
          <a:bodyPr/>
          <a:lstStyle/>
          <a:p>
            <a:r>
              <a:rPr lang="en-US" sz="2000" dirty="0" smtClean="0">
                <a:solidFill>
                  <a:srgbClr val="235CB1"/>
                </a:solidFill>
              </a:rPr>
              <a:t>MDEQ has indicated that the MS4s will be doing enforcements.</a:t>
            </a:r>
          </a:p>
          <a:p>
            <a:endParaRPr lang="en-US" sz="2000" dirty="0">
              <a:solidFill>
                <a:srgbClr val="235CB1"/>
              </a:solidFill>
            </a:endParaRPr>
          </a:p>
          <a:p>
            <a:r>
              <a:rPr lang="en-US" sz="2000" dirty="0" smtClean="0">
                <a:solidFill>
                  <a:srgbClr val="235CB1"/>
                </a:solidFill>
              </a:rPr>
              <a:t>There will be overlap in a few areas including construction site permits and industrial permits.</a:t>
            </a:r>
          </a:p>
          <a:p>
            <a:endParaRPr lang="en-US" sz="2000" dirty="0">
              <a:solidFill>
                <a:srgbClr val="235CB1"/>
              </a:solidFill>
            </a:endParaRPr>
          </a:p>
          <a:p>
            <a:r>
              <a:rPr lang="en-US" sz="2000" dirty="0" smtClean="0">
                <a:solidFill>
                  <a:srgbClr val="235CB1"/>
                </a:solidFill>
              </a:rPr>
              <a:t>MDEQ has said they will help with enforcement in difficult and sensitive situations.</a:t>
            </a:r>
            <a:endParaRPr lang="en-US" sz="2000" dirty="0">
              <a:solidFill>
                <a:srgbClr val="235CB1"/>
              </a:solidFill>
            </a:endParaRPr>
          </a:p>
        </p:txBody>
      </p:sp>
    </p:spTree>
    <p:extLst>
      <p:ext uri="{BB962C8B-B14F-4D97-AF65-F5344CB8AC3E}">
        <p14:creationId xmlns:p14="http://schemas.microsoft.com/office/powerpoint/2010/main" val="2256999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548680"/>
            <a:ext cx="7886700" cy="4351338"/>
          </a:xfrm>
        </p:spPr>
        <p:txBody>
          <a:bodyPr/>
          <a:lstStyle/>
          <a:p>
            <a:pPr marL="0" indent="0">
              <a:buNone/>
            </a:pPr>
            <a:r>
              <a:rPr lang="en-US" dirty="0" smtClean="0">
                <a:solidFill>
                  <a:srgbClr val="235CB1"/>
                </a:solidFill>
              </a:rPr>
              <a:t>More specifically….</a:t>
            </a:r>
          </a:p>
          <a:p>
            <a:pPr marL="0" indent="0">
              <a:buNone/>
            </a:pPr>
            <a:endParaRPr lang="en-US" sz="2400" dirty="0" smtClean="0">
              <a:solidFill>
                <a:srgbClr val="235CB1"/>
              </a:solidFill>
            </a:endParaRPr>
          </a:p>
          <a:p>
            <a:pPr marL="0" indent="0">
              <a:buNone/>
            </a:pPr>
            <a:r>
              <a:rPr lang="en-US" sz="2400" i="1" dirty="0" smtClean="0">
                <a:solidFill>
                  <a:srgbClr val="235CB1"/>
                </a:solidFill>
              </a:rPr>
              <a:t>How the seven largest cities in Montana are working together with the Montana Department of Environmental Quality for a new state-wide storm water permit.</a:t>
            </a:r>
            <a:endParaRPr lang="en-US" sz="2400" i="1" dirty="0">
              <a:solidFill>
                <a:srgbClr val="235CB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2852936"/>
            <a:ext cx="3098304" cy="1410920"/>
          </a:xfrm>
          <a:prstGeom prst="rect">
            <a:avLst/>
          </a:prstGeom>
        </p:spPr>
      </p:pic>
    </p:spTree>
    <p:extLst>
      <p:ext uri="{BB962C8B-B14F-4D97-AF65-F5344CB8AC3E}">
        <p14:creationId xmlns:p14="http://schemas.microsoft.com/office/powerpoint/2010/main" val="4258116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87611"/>
          </a:xfrm>
        </p:spPr>
        <p:txBody>
          <a:bodyPr/>
          <a:lstStyle/>
          <a:p>
            <a:r>
              <a:rPr lang="en-US" sz="3200" dirty="0" smtClean="0">
                <a:solidFill>
                  <a:srgbClr val="235CB1"/>
                </a:solidFill>
              </a:rPr>
              <a:t>Why do we need a new permit?</a:t>
            </a:r>
            <a:endParaRPr lang="en-US" sz="3200" dirty="0">
              <a:solidFill>
                <a:srgbClr val="235CB1"/>
              </a:solidFill>
            </a:endParaRPr>
          </a:p>
        </p:txBody>
      </p:sp>
      <p:sp>
        <p:nvSpPr>
          <p:cNvPr id="3" name="Content Placeholder 2"/>
          <p:cNvSpPr>
            <a:spLocks noGrp="1"/>
          </p:cNvSpPr>
          <p:nvPr>
            <p:ph idx="1"/>
          </p:nvPr>
        </p:nvSpPr>
        <p:spPr>
          <a:xfrm>
            <a:off x="634370" y="1196752"/>
            <a:ext cx="7886700" cy="4351338"/>
          </a:xfrm>
        </p:spPr>
        <p:txBody>
          <a:bodyPr/>
          <a:lstStyle/>
          <a:p>
            <a:r>
              <a:rPr lang="en-US" sz="2400" dirty="0" smtClean="0">
                <a:solidFill>
                  <a:srgbClr val="235CB1"/>
                </a:solidFill>
              </a:rPr>
              <a:t>The permit has a 5-year cycle and expired on December 31, 2014 </a:t>
            </a:r>
            <a:r>
              <a:rPr lang="en-US" sz="2400" i="1" dirty="0" smtClean="0">
                <a:solidFill>
                  <a:srgbClr val="235CB1"/>
                </a:solidFill>
              </a:rPr>
              <a:t>(permit extended for two-years)</a:t>
            </a:r>
            <a:endParaRPr lang="en-US" sz="2400" dirty="0" smtClean="0">
              <a:solidFill>
                <a:srgbClr val="235CB1"/>
              </a:solidFill>
            </a:endParaRPr>
          </a:p>
          <a:p>
            <a:pPr marL="0" indent="0">
              <a:buNone/>
            </a:pPr>
            <a:endParaRPr lang="en-US" sz="2400" dirty="0" smtClean="0">
              <a:solidFill>
                <a:srgbClr val="235CB1"/>
              </a:solidFill>
            </a:endParaRPr>
          </a:p>
          <a:p>
            <a:r>
              <a:rPr lang="en-US" sz="2400" dirty="0" smtClean="0">
                <a:solidFill>
                  <a:srgbClr val="235CB1"/>
                </a:solidFill>
              </a:rPr>
              <a:t>Federal EPA requirements…Montana needs to be in step with those requirements</a:t>
            </a:r>
          </a:p>
          <a:p>
            <a:pPr marL="0" indent="0">
              <a:buNone/>
            </a:pPr>
            <a:endParaRPr lang="en-US" sz="2400" dirty="0" smtClean="0">
              <a:solidFill>
                <a:srgbClr val="4686E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172" y="3429000"/>
            <a:ext cx="1488641" cy="1745715"/>
          </a:xfrm>
          <a:prstGeom prst="rect">
            <a:avLst/>
          </a:prstGeom>
        </p:spPr>
      </p:pic>
    </p:spTree>
    <p:extLst>
      <p:ext uri="{BB962C8B-B14F-4D97-AF65-F5344CB8AC3E}">
        <p14:creationId xmlns:p14="http://schemas.microsoft.com/office/powerpoint/2010/main" val="1969719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201127"/>
            <a:ext cx="7886700" cy="2011849"/>
          </a:xfrm>
        </p:spPr>
        <p:txBody>
          <a:bodyPr/>
          <a:lstStyle/>
          <a:p>
            <a:r>
              <a:rPr lang="en-US" sz="1600" dirty="0">
                <a:solidFill>
                  <a:srgbClr val="235CB1"/>
                </a:solidFill>
              </a:rPr>
              <a:t>Prior to the permit expiring on December 31, 2014 </a:t>
            </a:r>
            <a:r>
              <a:rPr lang="en-US" sz="1600" b="1" dirty="0">
                <a:solidFill>
                  <a:srgbClr val="235CB1"/>
                </a:solidFill>
              </a:rPr>
              <a:t>MDEQ had </a:t>
            </a:r>
            <a:r>
              <a:rPr lang="en-US" sz="1600" b="1" dirty="0" smtClean="0">
                <a:solidFill>
                  <a:srgbClr val="235CB1"/>
                </a:solidFill>
              </a:rPr>
              <a:t>begun to draft </a:t>
            </a:r>
            <a:r>
              <a:rPr lang="en-US" sz="1600" b="1" dirty="0">
                <a:solidFill>
                  <a:srgbClr val="235CB1"/>
                </a:solidFill>
              </a:rPr>
              <a:t>a new permit</a:t>
            </a:r>
            <a:r>
              <a:rPr lang="en-US" sz="1600" dirty="0">
                <a:solidFill>
                  <a:srgbClr val="235CB1"/>
                </a:solidFill>
              </a:rPr>
              <a:t> for the next five year permit cycle. </a:t>
            </a:r>
            <a:endParaRPr lang="en-US" sz="1600" dirty="0" smtClean="0">
              <a:solidFill>
                <a:srgbClr val="235CB1"/>
              </a:solidFill>
            </a:endParaRPr>
          </a:p>
          <a:p>
            <a:endParaRPr lang="en-US" sz="1600" dirty="0">
              <a:solidFill>
                <a:srgbClr val="235CB1"/>
              </a:solidFill>
            </a:endParaRPr>
          </a:p>
          <a:p>
            <a:r>
              <a:rPr lang="en-US" sz="1600" dirty="0" smtClean="0">
                <a:solidFill>
                  <a:srgbClr val="235CB1"/>
                </a:solidFill>
              </a:rPr>
              <a:t>MDEQ </a:t>
            </a:r>
            <a:r>
              <a:rPr lang="en-US" sz="1600" b="1" dirty="0" smtClean="0">
                <a:solidFill>
                  <a:srgbClr val="235CB1"/>
                </a:solidFill>
              </a:rPr>
              <a:t>presented this preliminary draft </a:t>
            </a:r>
            <a:r>
              <a:rPr lang="en-US" sz="1600" dirty="0" smtClean="0">
                <a:solidFill>
                  <a:srgbClr val="235CB1"/>
                </a:solidFill>
              </a:rPr>
              <a:t>to the MS4s for comment.</a:t>
            </a:r>
          </a:p>
          <a:p>
            <a:endParaRPr lang="en-US" sz="1600" dirty="0">
              <a:solidFill>
                <a:srgbClr val="235CB1"/>
              </a:solidFill>
            </a:endParaRPr>
          </a:p>
          <a:p>
            <a:r>
              <a:rPr lang="en-US" sz="1600" dirty="0" smtClean="0">
                <a:solidFill>
                  <a:srgbClr val="235CB1"/>
                </a:solidFill>
              </a:rPr>
              <a:t>The MS4 Cities and Counties </a:t>
            </a:r>
            <a:r>
              <a:rPr lang="en-US" sz="1600" b="1" dirty="0" smtClean="0">
                <a:solidFill>
                  <a:srgbClr val="235CB1"/>
                </a:solidFill>
              </a:rPr>
              <a:t>expressed concern </a:t>
            </a:r>
            <a:r>
              <a:rPr lang="en-US" sz="1600" dirty="0" smtClean="0">
                <a:solidFill>
                  <a:srgbClr val="235CB1"/>
                </a:solidFill>
              </a:rPr>
              <a:t>with new requirements in the draft.</a:t>
            </a:r>
          </a:p>
          <a:p>
            <a:pPr marL="0" indent="0">
              <a:buNone/>
            </a:pPr>
            <a:endParaRPr lang="en-US" sz="1600" dirty="0" smtClean="0">
              <a:solidFill>
                <a:srgbClr val="235CB1"/>
              </a:solidFill>
            </a:endParaRPr>
          </a:p>
        </p:txBody>
      </p:sp>
      <p:sp>
        <p:nvSpPr>
          <p:cNvPr id="4" name="TextBox 3"/>
          <p:cNvSpPr txBox="1"/>
          <p:nvPr/>
        </p:nvSpPr>
        <p:spPr>
          <a:xfrm>
            <a:off x="2142642" y="533052"/>
            <a:ext cx="5256584" cy="646331"/>
          </a:xfrm>
          <a:prstGeom prst="rect">
            <a:avLst/>
          </a:prstGeom>
          <a:noFill/>
        </p:spPr>
        <p:txBody>
          <a:bodyPr wrap="square" rtlCol="0">
            <a:spAutoFit/>
          </a:bodyPr>
          <a:lstStyle/>
          <a:p>
            <a:pPr algn="ctr"/>
            <a:r>
              <a:rPr lang="en-US" sz="3600" dirty="0" smtClean="0">
                <a:solidFill>
                  <a:srgbClr val="235CB1"/>
                </a:solidFill>
              </a:rPr>
              <a:t>The Preliminary Draft</a:t>
            </a:r>
            <a:endParaRPr lang="en-US" sz="3600" dirty="0">
              <a:solidFill>
                <a:srgbClr val="235CB1"/>
              </a:solidFill>
            </a:endParaRPr>
          </a:p>
        </p:txBody>
      </p:sp>
      <p:sp>
        <p:nvSpPr>
          <p:cNvPr id="2" name="TextBox 1"/>
          <p:cNvSpPr txBox="1"/>
          <p:nvPr/>
        </p:nvSpPr>
        <p:spPr>
          <a:xfrm>
            <a:off x="1619672" y="3356992"/>
            <a:ext cx="7022604" cy="1323439"/>
          </a:xfrm>
          <a:prstGeom prst="rect">
            <a:avLst/>
          </a:prstGeom>
          <a:noFill/>
        </p:spPr>
        <p:txBody>
          <a:bodyPr wrap="square" rtlCol="0">
            <a:spAutoFit/>
          </a:bodyPr>
          <a:lstStyle/>
          <a:p>
            <a:pPr marL="1543050" lvl="3" indent="-285750">
              <a:buFont typeface="Arial" panose="020B0604020202020204" pitchFamily="34" charset="0"/>
              <a:buChar char="•"/>
            </a:pPr>
            <a:r>
              <a:rPr lang="en-US" sz="1600" dirty="0">
                <a:solidFill>
                  <a:srgbClr val="235CB1"/>
                </a:solidFill>
              </a:rPr>
              <a:t>The Montana </a:t>
            </a:r>
            <a:r>
              <a:rPr lang="en-US" sz="1600" b="1" dirty="0">
                <a:solidFill>
                  <a:srgbClr val="235CB1"/>
                </a:solidFill>
              </a:rPr>
              <a:t>MS4 Cities requested that MDEQ reissue the permit </a:t>
            </a:r>
            <a:r>
              <a:rPr lang="en-US" sz="1600" dirty="0">
                <a:solidFill>
                  <a:srgbClr val="235CB1"/>
                </a:solidFill>
              </a:rPr>
              <a:t>that was set to expire on December 31, 2014 for an additional </a:t>
            </a:r>
            <a:r>
              <a:rPr lang="en-US" sz="1600" b="1" dirty="0">
                <a:solidFill>
                  <a:srgbClr val="235CB1"/>
                </a:solidFill>
              </a:rPr>
              <a:t>two years </a:t>
            </a:r>
            <a:r>
              <a:rPr lang="en-US" sz="1600" dirty="0">
                <a:solidFill>
                  <a:srgbClr val="235CB1"/>
                </a:solidFill>
              </a:rPr>
              <a:t>while the Cities and MDEQ </a:t>
            </a:r>
            <a:r>
              <a:rPr lang="en-US" sz="1600" b="1" dirty="0">
                <a:solidFill>
                  <a:srgbClr val="235CB1"/>
                </a:solidFill>
              </a:rPr>
              <a:t>formed a working group </a:t>
            </a:r>
            <a:r>
              <a:rPr lang="en-US" sz="1600" dirty="0">
                <a:solidFill>
                  <a:srgbClr val="235CB1"/>
                </a:solidFill>
              </a:rPr>
              <a:t>to work together to formulate a new draft permit.  </a:t>
            </a:r>
          </a:p>
        </p:txBody>
      </p:sp>
    </p:spTree>
    <p:extLst>
      <p:ext uri="{BB962C8B-B14F-4D97-AF65-F5344CB8AC3E}">
        <p14:creationId xmlns:p14="http://schemas.microsoft.com/office/powerpoint/2010/main" val="3953045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rot="21374913">
            <a:off x="6199076" y="2182190"/>
            <a:ext cx="2325379" cy="3008912"/>
          </a:xfrm>
          <a:prstGeom prst="rect">
            <a:avLst/>
          </a:prstGeom>
          <a:ln w="12700">
            <a:solidFill>
              <a:srgbClr val="000000"/>
            </a:solidFill>
          </a:ln>
          <a:scene3d>
            <a:camera prst="orthographicFront"/>
            <a:lightRig rig="threePt" dir="t"/>
          </a:scene3d>
          <a:sp3d>
            <a:bevelB/>
          </a:sp3d>
        </p:spPr>
      </p:pic>
      <p:sp>
        <p:nvSpPr>
          <p:cNvPr id="2" name="Title 1"/>
          <p:cNvSpPr>
            <a:spLocks noGrp="1"/>
          </p:cNvSpPr>
          <p:nvPr>
            <p:ph type="title"/>
          </p:nvPr>
        </p:nvSpPr>
        <p:spPr>
          <a:xfrm>
            <a:off x="628650" y="365125"/>
            <a:ext cx="7886700" cy="1047651"/>
          </a:xfrm>
        </p:spPr>
        <p:txBody>
          <a:bodyPr/>
          <a:lstStyle/>
          <a:p>
            <a:r>
              <a:rPr lang="en-US" dirty="0" smtClean="0">
                <a:solidFill>
                  <a:srgbClr val="235CB1"/>
                </a:solidFill>
              </a:rPr>
              <a:t>They Agreed</a:t>
            </a:r>
            <a:endParaRPr lang="en-US" dirty="0">
              <a:solidFill>
                <a:srgbClr val="235CB1"/>
              </a:solidFill>
            </a:endParaRPr>
          </a:p>
        </p:txBody>
      </p:sp>
      <p:sp>
        <p:nvSpPr>
          <p:cNvPr id="3" name="Content Placeholder 2"/>
          <p:cNvSpPr>
            <a:spLocks noGrp="1"/>
          </p:cNvSpPr>
          <p:nvPr>
            <p:ph idx="1"/>
          </p:nvPr>
        </p:nvSpPr>
        <p:spPr>
          <a:xfrm>
            <a:off x="827584" y="1081921"/>
            <a:ext cx="7886700" cy="792247"/>
          </a:xfrm>
        </p:spPr>
        <p:txBody>
          <a:bodyPr/>
          <a:lstStyle/>
          <a:p>
            <a:pPr marL="0" indent="0">
              <a:buNone/>
            </a:pPr>
            <a:r>
              <a:rPr lang="en-US" sz="2400" i="1" dirty="0" smtClean="0">
                <a:solidFill>
                  <a:srgbClr val="235CB1"/>
                </a:solidFill>
              </a:rPr>
              <a:t>After consulting with the EPA, MDEQ </a:t>
            </a:r>
            <a:r>
              <a:rPr lang="en-US" sz="2400" i="1" dirty="0">
                <a:solidFill>
                  <a:srgbClr val="235CB1"/>
                </a:solidFill>
              </a:rPr>
              <a:t>granted that request to the </a:t>
            </a:r>
            <a:r>
              <a:rPr lang="en-US" sz="2400" i="1" dirty="0" smtClean="0">
                <a:solidFill>
                  <a:srgbClr val="235CB1"/>
                </a:solidFill>
              </a:rPr>
              <a:t>MS4 Cities</a:t>
            </a:r>
          </a:p>
          <a:p>
            <a:pPr marL="0" indent="0">
              <a:buNone/>
            </a:pPr>
            <a:endParaRPr lang="en-US" dirty="0"/>
          </a:p>
        </p:txBody>
      </p:sp>
      <p:pic>
        <p:nvPicPr>
          <p:cNvPr id="5" name="Picture 4"/>
          <p:cNvPicPr>
            <a:picLocks noChangeAspect="1"/>
          </p:cNvPicPr>
          <p:nvPr/>
        </p:nvPicPr>
        <p:blipFill>
          <a:blip r:embed="rId3"/>
          <a:stretch>
            <a:fillRect/>
          </a:stretch>
        </p:blipFill>
        <p:spPr>
          <a:xfrm rot="20954677">
            <a:off x="3917335" y="1974418"/>
            <a:ext cx="2326067" cy="3009802"/>
          </a:xfrm>
          <a:prstGeom prst="rect">
            <a:avLst/>
          </a:prstGeom>
          <a:ln w="12700">
            <a:solidFill>
              <a:srgbClr val="000000"/>
            </a:solidFill>
          </a:ln>
        </p:spPr>
      </p:pic>
      <p:grpSp>
        <p:nvGrpSpPr>
          <p:cNvPr id="8" name="Group 4"/>
          <p:cNvGrpSpPr>
            <a:grpSpLocks noChangeAspect="1"/>
          </p:cNvGrpSpPr>
          <p:nvPr/>
        </p:nvGrpSpPr>
        <p:grpSpPr bwMode="auto">
          <a:xfrm rot="20390812">
            <a:off x="1418631" y="2182490"/>
            <a:ext cx="2325688" cy="3008312"/>
            <a:chOff x="902" y="1089"/>
            <a:chExt cx="1465" cy="189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9" name="AutoShape 3"/>
            <p:cNvSpPr>
              <a:spLocks noChangeAspect="1" noChangeArrowheads="1" noTextEdit="1"/>
            </p:cNvSpPr>
            <p:nvPr/>
          </p:nvSpPr>
          <p:spPr bwMode="auto">
            <a:xfrm>
              <a:off x="902" y="1089"/>
              <a:ext cx="1465" cy="1895"/>
            </a:xfrm>
            <a:prstGeom prst="rect">
              <a:avLst/>
            </a:prstGeom>
            <a:grpFill/>
            <a:ln w="12700">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pic>
          <p:nvPicPr>
            <p:cNvPr id="194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 y="1089"/>
              <a:ext cx="1466" cy="1896"/>
            </a:xfrm>
            <a:prstGeom prst="rect">
              <a:avLst/>
            </a:prstGeom>
            <a:grpFill/>
            <a:ln w="12700">
              <a:solidFill>
                <a:srgbClr val="000000"/>
              </a:solidFill>
              <a:miter lim="800000"/>
              <a:headEnd/>
              <a:tailEnd/>
            </a:ln>
            <a:extLst/>
          </p:spPr>
        </p:pic>
      </p:grpSp>
    </p:spTree>
    <p:extLst>
      <p:ext uri="{BB962C8B-B14F-4D97-AF65-F5344CB8AC3E}">
        <p14:creationId xmlns:p14="http://schemas.microsoft.com/office/powerpoint/2010/main" val="601985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lstStyle/>
          <a:p>
            <a:r>
              <a:rPr lang="en-US" dirty="0" smtClean="0">
                <a:solidFill>
                  <a:srgbClr val="235CB1"/>
                </a:solidFill>
              </a:rPr>
              <a:t>The Logistics</a:t>
            </a:r>
            <a:endParaRPr lang="en-US" dirty="0">
              <a:solidFill>
                <a:srgbClr val="235CB1"/>
              </a:solidFill>
            </a:endParaRPr>
          </a:p>
        </p:txBody>
      </p:sp>
      <p:sp>
        <p:nvSpPr>
          <p:cNvPr id="3" name="Content Placeholder 2"/>
          <p:cNvSpPr>
            <a:spLocks noGrp="1"/>
          </p:cNvSpPr>
          <p:nvPr>
            <p:ph idx="1"/>
          </p:nvPr>
        </p:nvSpPr>
        <p:spPr>
          <a:xfrm>
            <a:off x="628650" y="1412776"/>
            <a:ext cx="7886700" cy="4764187"/>
          </a:xfrm>
        </p:spPr>
        <p:txBody>
          <a:bodyPr/>
          <a:lstStyle/>
          <a:p>
            <a:pPr>
              <a:spcAft>
                <a:spcPts val="600"/>
              </a:spcAft>
            </a:pPr>
            <a:r>
              <a:rPr lang="en-US" sz="1800" dirty="0" smtClean="0">
                <a:solidFill>
                  <a:srgbClr val="235CB1"/>
                </a:solidFill>
              </a:rPr>
              <a:t>The working group scheduled to </a:t>
            </a:r>
            <a:r>
              <a:rPr lang="en-US" sz="1800" b="1" dirty="0" smtClean="0">
                <a:solidFill>
                  <a:srgbClr val="235CB1"/>
                </a:solidFill>
              </a:rPr>
              <a:t>complete our work by October 2016 </a:t>
            </a:r>
            <a:r>
              <a:rPr lang="en-US" sz="1800" dirty="0" smtClean="0">
                <a:solidFill>
                  <a:srgbClr val="235CB1"/>
                </a:solidFill>
              </a:rPr>
              <a:t>(work in progress).</a:t>
            </a:r>
          </a:p>
          <a:p>
            <a:pPr>
              <a:spcAft>
                <a:spcPts val="600"/>
              </a:spcAft>
            </a:pPr>
            <a:r>
              <a:rPr lang="en-US" sz="1800" dirty="0" smtClean="0">
                <a:solidFill>
                  <a:srgbClr val="235CB1"/>
                </a:solidFill>
              </a:rPr>
              <a:t>MDEQ will </a:t>
            </a:r>
            <a:r>
              <a:rPr lang="en-US" sz="1800" b="1" dirty="0" smtClean="0">
                <a:solidFill>
                  <a:srgbClr val="235CB1"/>
                </a:solidFill>
              </a:rPr>
              <a:t>finalize a draft </a:t>
            </a:r>
            <a:r>
              <a:rPr lang="en-US" sz="1800" dirty="0" smtClean="0">
                <a:solidFill>
                  <a:srgbClr val="235CB1"/>
                </a:solidFill>
              </a:rPr>
              <a:t>based on the working group discussions.</a:t>
            </a:r>
          </a:p>
          <a:p>
            <a:pPr>
              <a:spcAft>
                <a:spcPts val="600"/>
              </a:spcAft>
            </a:pPr>
            <a:r>
              <a:rPr lang="en-US" sz="2000" dirty="0" smtClean="0">
                <a:solidFill>
                  <a:srgbClr val="FF0000"/>
                </a:solidFill>
              </a:rPr>
              <a:t>MDEQ will </a:t>
            </a:r>
            <a:r>
              <a:rPr lang="en-US" sz="2000" b="1" dirty="0" smtClean="0">
                <a:solidFill>
                  <a:srgbClr val="FF0000"/>
                </a:solidFill>
              </a:rPr>
              <a:t>advertise the document </a:t>
            </a:r>
            <a:r>
              <a:rPr lang="en-US" sz="2000" dirty="0" smtClean="0">
                <a:solidFill>
                  <a:srgbClr val="FF0000"/>
                </a:solidFill>
              </a:rPr>
              <a:t>for public comment.</a:t>
            </a:r>
          </a:p>
          <a:p>
            <a:pPr>
              <a:spcAft>
                <a:spcPts val="600"/>
              </a:spcAft>
            </a:pPr>
            <a:r>
              <a:rPr lang="en-US" sz="1800" dirty="0" smtClean="0">
                <a:solidFill>
                  <a:srgbClr val="235CB1"/>
                </a:solidFill>
              </a:rPr>
              <a:t>MDEQ will work with EPA to review public comments and </a:t>
            </a:r>
            <a:r>
              <a:rPr lang="en-US" sz="1800" b="1" dirty="0" smtClean="0">
                <a:solidFill>
                  <a:srgbClr val="235CB1"/>
                </a:solidFill>
              </a:rPr>
              <a:t>issue a new 5-year permit</a:t>
            </a:r>
            <a:r>
              <a:rPr lang="en-US" sz="1800" dirty="0" smtClean="0">
                <a:solidFill>
                  <a:srgbClr val="235CB1"/>
                </a:solidFill>
              </a:rPr>
              <a:t> by January 1, 2017.</a:t>
            </a:r>
          </a:p>
          <a:p>
            <a:pPr>
              <a:spcAft>
                <a:spcPts val="600"/>
              </a:spcAft>
            </a:pPr>
            <a:r>
              <a:rPr lang="en-US" sz="1800" i="1" dirty="0" smtClean="0">
                <a:solidFill>
                  <a:srgbClr val="235CB1"/>
                </a:solidFill>
              </a:rPr>
              <a:t>The working group will remain in place.</a:t>
            </a:r>
            <a:endParaRPr lang="en-US" sz="1800" i="1" dirty="0">
              <a:solidFill>
                <a:srgbClr val="235CB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005857"/>
            <a:ext cx="1361306" cy="13613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8363" y="3284984"/>
            <a:ext cx="1828298" cy="1412776"/>
          </a:xfrm>
          <a:prstGeom prst="rect">
            <a:avLst/>
          </a:prstGeom>
          <a:ln w="12700">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448609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lstStyle/>
          <a:p>
            <a:r>
              <a:rPr lang="en-US" i="1" dirty="0" smtClean="0">
                <a:solidFill>
                  <a:srgbClr val="235CB1"/>
                </a:solidFill>
              </a:rPr>
              <a:t>Very Important…</a:t>
            </a:r>
            <a:endParaRPr lang="en-US" dirty="0">
              <a:solidFill>
                <a:srgbClr val="235CB1"/>
              </a:solidFill>
            </a:endParaRPr>
          </a:p>
        </p:txBody>
      </p:sp>
      <p:sp>
        <p:nvSpPr>
          <p:cNvPr id="3" name="Content Placeholder 2"/>
          <p:cNvSpPr>
            <a:spLocks noGrp="1"/>
          </p:cNvSpPr>
          <p:nvPr>
            <p:ph idx="1"/>
          </p:nvPr>
        </p:nvSpPr>
        <p:spPr>
          <a:xfrm>
            <a:off x="628650" y="1412776"/>
            <a:ext cx="7886700" cy="4764187"/>
          </a:xfrm>
        </p:spPr>
        <p:txBody>
          <a:bodyPr/>
          <a:lstStyle/>
          <a:p>
            <a:pPr marL="0" indent="0">
              <a:spcAft>
                <a:spcPts val="600"/>
              </a:spcAft>
              <a:buNone/>
            </a:pPr>
            <a:endParaRPr lang="en-US" sz="1800" i="1" dirty="0">
              <a:solidFill>
                <a:srgbClr val="0070C0"/>
              </a:solidFill>
            </a:endParaRPr>
          </a:p>
          <a:p>
            <a:pPr marL="0" indent="0">
              <a:spcAft>
                <a:spcPts val="600"/>
              </a:spcAft>
              <a:buNone/>
            </a:pPr>
            <a:r>
              <a:rPr lang="en-US" sz="1800" i="1" dirty="0" smtClean="0">
                <a:solidFill>
                  <a:srgbClr val="235CB1"/>
                </a:solidFill>
              </a:rPr>
              <a:t>The work that is being done by the working group </a:t>
            </a:r>
            <a:r>
              <a:rPr lang="en-US" sz="1800" b="1" i="1" dirty="0" smtClean="0">
                <a:solidFill>
                  <a:srgbClr val="235CB1"/>
                </a:solidFill>
              </a:rPr>
              <a:t>in no way circumvents the required approval process</a:t>
            </a:r>
            <a:r>
              <a:rPr lang="en-US" sz="1800" i="1" dirty="0" smtClean="0">
                <a:solidFill>
                  <a:srgbClr val="235CB1"/>
                </a:solidFill>
              </a:rPr>
              <a:t> including the advertising of the draft permit when the time comes.  This work will also not interfere with </a:t>
            </a:r>
            <a:r>
              <a:rPr lang="en-US" sz="1800" b="1" i="1" dirty="0" smtClean="0">
                <a:solidFill>
                  <a:srgbClr val="235CB1"/>
                </a:solidFill>
              </a:rPr>
              <a:t>allowing the public to comment</a:t>
            </a:r>
            <a:r>
              <a:rPr lang="en-US" sz="1800" i="1" dirty="0" smtClean="0">
                <a:solidFill>
                  <a:srgbClr val="235CB1"/>
                </a:solidFill>
              </a:rPr>
              <a:t> or any other state and federal requirements for the finalization of this permit.</a:t>
            </a:r>
            <a:endParaRPr lang="en-US" sz="1800" i="1" dirty="0">
              <a:solidFill>
                <a:srgbClr val="235CB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212976"/>
            <a:ext cx="1863650" cy="1863650"/>
          </a:xfrm>
          <a:prstGeom prst="rect">
            <a:avLst/>
          </a:prstGeom>
        </p:spPr>
      </p:pic>
    </p:spTree>
    <p:extLst>
      <p:ext uri="{BB962C8B-B14F-4D97-AF65-F5344CB8AC3E}">
        <p14:creationId xmlns:p14="http://schemas.microsoft.com/office/powerpoint/2010/main" val="1661546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r>
              <a:rPr lang="en-US" dirty="0" smtClean="0">
                <a:solidFill>
                  <a:srgbClr val="235CB1"/>
                </a:solidFill>
              </a:rPr>
              <a:t>MS4 Working Group</a:t>
            </a:r>
            <a:endParaRPr lang="en-US" dirty="0">
              <a:solidFill>
                <a:srgbClr val="235CB1"/>
              </a:solidFill>
            </a:endParaRPr>
          </a:p>
        </p:txBody>
      </p:sp>
      <p:sp>
        <p:nvSpPr>
          <p:cNvPr id="3" name="Content Placeholder 2"/>
          <p:cNvSpPr>
            <a:spLocks noGrp="1"/>
          </p:cNvSpPr>
          <p:nvPr>
            <p:ph idx="1"/>
          </p:nvPr>
        </p:nvSpPr>
        <p:spPr>
          <a:xfrm>
            <a:off x="628650" y="1340769"/>
            <a:ext cx="7886700" cy="3240360"/>
          </a:xfrm>
        </p:spPr>
        <p:txBody>
          <a:bodyPr/>
          <a:lstStyle/>
          <a:p>
            <a:pPr>
              <a:spcAft>
                <a:spcPts val="600"/>
              </a:spcAft>
            </a:pPr>
            <a:r>
              <a:rPr lang="en-US" sz="2000" i="1" dirty="0" smtClean="0">
                <a:solidFill>
                  <a:srgbClr val="235CB1"/>
                </a:solidFill>
              </a:rPr>
              <a:t>Working </a:t>
            </a:r>
            <a:r>
              <a:rPr lang="en-US" sz="2000" i="1" dirty="0">
                <a:solidFill>
                  <a:srgbClr val="235CB1"/>
                </a:solidFill>
              </a:rPr>
              <a:t>group </a:t>
            </a:r>
            <a:r>
              <a:rPr lang="en-US" sz="2000" i="1" dirty="0" smtClean="0">
                <a:solidFill>
                  <a:srgbClr val="235CB1"/>
                </a:solidFill>
              </a:rPr>
              <a:t>started meeting in January 2015</a:t>
            </a:r>
          </a:p>
          <a:p>
            <a:pPr>
              <a:spcAft>
                <a:spcPts val="600"/>
              </a:spcAft>
            </a:pPr>
            <a:r>
              <a:rPr lang="en-US" sz="2000" i="1" dirty="0" smtClean="0">
                <a:solidFill>
                  <a:srgbClr val="235CB1"/>
                </a:solidFill>
              </a:rPr>
              <a:t>MDEQ, MS4 Cities, EPA</a:t>
            </a:r>
          </a:p>
          <a:p>
            <a:pPr>
              <a:spcAft>
                <a:spcPts val="600"/>
              </a:spcAft>
            </a:pPr>
            <a:r>
              <a:rPr lang="en-US" sz="2000" i="1" dirty="0" smtClean="0">
                <a:solidFill>
                  <a:srgbClr val="235CB1"/>
                </a:solidFill>
              </a:rPr>
              <a:t>Meet the 4</a:t>
            </a:r>
            <a:r>
              <a:rPr lang="en-US" sz="2000" i="1" baseline="30000" dirty="0" smtClean="0">
                <a:solidFill>
                  <a:srgbClr val="235CB1"/>
                </a:solidFill>
              </a:rPr>
              <a:t>th</a:t>
            </a:r>
            <a:r>
              <a:rPr lang="en-US" sz="2000" i="1" dirty="0" smtClean="0">
                <a:solidFill>
                  <a:srgbClr val="235CB1"/>
                </a:solidFill>
              </a:rPr>
              <a:t> Tuesday of every month</a:t>
            </a:r>
          </a:p>
          <a:p>
            <a:pPr>
              <a:spcAft>
                <a:spcPts val="600"/>
              </a:spcAft>
            </a:pPr>
            <a:r>
              <a:rPr lang="en-US" sz="2000" i="1" dirty="0" smtClean="0">
                <a:solidFill>
                  <a:srgbClr val="235CB1"/>
                </a:solidFill>
              </a:rPr>
              <a:t>Meet at the Chamber of Commerce Building in Helena</a:t>
            </a:r>
          </a:p>
          <a:p>
            <a:pPr>
              <a:spcAft>
                <a:spcPts val="600"/>
              </a:spcAft>
            </a:pPr>
            <a:r>
              <a:rPr lang="en-US" sz="2000" i="1" dirty="0" smtClean="0">
                <a:solidFill>
                  <a:srgbClr val="235CB1"/>
                </a:solidFill>
              </a:rPr>
              <a:t>Meeting room provided at no cost to the working group</a:t>
            </a:r>
          </a:p>
          <a:p>
            <a:pPr>
              <a:spcAft>
                <a:spcPts val="600"/>
              </a:spcAft>
            </a:pPr>
            <a:r>
              <a:rPr lang="en-US" sz="2000" i="1" dirty="0" smtClean="0">
                <a:solidFill>
                  <a:srgbClr val="235CB1"/>
                </a:solidFill>
              </a:rPr>
              <a:t>HDR Engineering under contract for technical work</a:t>
            </a:r>
          </a:p>
          <a:p>
            <a:pPr marL="0" indent="0">
              <a:buNone/>
            </a:pPr>
            <a:endParaRPr lang="en-US" sz="2400" i="1" dirty="0">
              <a:solidFill>
                <a:srgbClr val="0070C0"/>
              </a:solidFill>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077072"/>
            <a:ext cx="2783697" cy="1569241"/>
          </a:xfrm>
          <a:prstGeom prst="rect">
            <a:avLst/>
          </a:prstGeom>
        </p:spPr>
      </p:pic>
    </p:spTree>
    <p:extLst>
      <p:ext uri="{BB962C8B-B14F-4D97-AF65-F5344CB8AC3E}">
        <p14:creationId xmlns:p14="http://schemas.microsoft.com/office/powerpoint/2010/main" val="3585726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r>
              <a:rPr lang="en-US" dirty="0" smtClean="0">
                <a:solidFill>
                  <a:srgbClr val="235CB1"/>
                </a:solidFill>
              </a:rPr>
              <a:t>MS4 Working Group</a:t>
            </a:r>
            <a:endParaRPr lang="en-US" dirty="0">
              <a:solidFill>
                <a:srgbClr val="235CB1"/>
              </a:solidFill>
            </a:endParaRPr>
          </a:p>
        </p:txBody>
      </p:sp>
      <p:sp>
        <p:nvSpPr>
          <p:cNvPr id="3" name="Content Placeholder 2"/>
          <p:cNvSpPr>
            <a:spLocks noGrp="1"/>
          </p:cNvSpPr>
          <p:nvPr>
            <p:ph idx="1"/>
          </p:nvPr>
        </p:nvSpPr>
        <p:spPr>
          <a:xfrm>
            <a:off x="628650" y="1340769"/>
            <a:ext cx="7886700" cy="3240360"/>
          </a:xfrm>
        </p:spPr>
        <p:txBody>
          <a:bodyPr/>
          <a:lstStyle/>
          <a:p>
            <a:pPr marL="0" indent="0">
              <a:spcAft>
                <a:spcPts val="600"/>
              </a:spcAft>
              <a:buNone/>
            </a:pPr>
            <a:r>
              <a:rPr lang="en-US" sz="2000" i="1" dirty="0" smtClean="0">
                <a:solidFill>
                  <a:srgbClr val="235CB1"/>
                </a:solidFill>
              </a:rPr>
              <a:t>The seven MS4 Cities are paying for the work HDR is doing for the new permit</a:t>
            </a:r>
          </a:p>
          <a:p>
            <a:pPr marL="0" indent="0">
              <a:spcAft>
                <a:spcPts val="600"/>
              </a:spcAft>
              <a:buNone/>
            </a:pPr>
            <a:endParaRPr lang="en-US" sz="2000" i="1" dirty="0">
              <a:solidFill>
                <a:srgbClr val="235CB1"/>
              </a:solidFill>
            </a:endParaRPr>
          </a:p>
          <a:p>
            <a:pPr marL="0" indent="0">
              <a:spcAft>
                <a:spcPts val="600"/>
              </a:spcAft>
              <a:buNone/>
            </a:pPr>
            <a:r>
              <a:rPr lang="en-US" sz="2000" i="1" dirty="0" smtClean="0">
                <a:solidFill>
                  <a:srgbClr val="235CB1"/>
                </a:solidFill>
              </a:rPr>
              <a:t>MLCT is paying for the facilitator for the Working Group.</a:t>
            </a:r>
          </a:p>
          <a:p>
            <a:pPr marL="0" indent="0">
              <a:spcAft>
                <a:spcPts val="600"/>
              </a:spcAft>
              <a:buNone/>
            </a:pPr>
            <a:endParaRPr lang="en-US" sz="2000" i="1" dirty="0">
              <a:solidFill>
                <a:srgbClr val="235CB1"/>
              </a:solidFill>
            </a:endParaRPr>
          </a:p>
          <a:p>
            <a:pPr marL="0" indent="0">
              <a:spcAft>
                <a:spcPts val="600"/>
              </a:spcAft>
              <a:buNone/>
            </a:pPr>
            <a:r>
              <a:rPr lang="en-US" sz="2000" i="1" dirty="0" smtClean="0">
                <a:solidFill>
                  <a:srgbClr val="235CB1"/>
                </a:solidFill>
              </a:rPr>
              <a:t>		</a:t>
            </a:r>
            <a:r>
              <a:rPr lang="en-US" sz="2000" b="1" i="1" dirty="0" smtClean="0">
                <a:solidFill>
                  <a:srgbClr val="235CB1"/>
                </a:solidFill>
              </a:rPr>
              <a:t>…….Thanks MLCT!!</a:t>
            </a:r>
          </a:p>
          <a:p>
            <a:pPr marL="0" indent="0">
              <a:buNone/>
            </a:pPr>
            <a:endParaRPr lang="en-US" dirty="0"/>
          </a:p>
        </p:txBody>
      </p:sp>
    </p:spTree>
    <p:extLst>
      <p:ext uri="{BB962C8B-B14F-4D97-AF65-F5344CB8AC3E}">
        <p14:creationId xmlns:p14="http://schemas.microsoft.com/office/powerpoint/2010/main" val="3559571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235CB1"/>
                </a:solidFill>
              </a:rPr>
              <a:t>HDR working on standard documents common to all MS4 cities</a:t>
            </a:r>
            <a:endParaRPr lang="en-US" sz="3200" dirty="0">
              <a:solidFill>
                <a:srgbClr val="235CB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690688"/>
            <a:ext cx="3598848" cy="2780928"/>
          </a:xfrm>
          <a:prstGeom prst="rect">
            <a:avLst/>
          </a:prstGeom>
          <a:ln w="12700">
            <a:solidFill>
              <a:srgbClr val="00000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420888"/>
            <a:ext cx="3598847" cy="2780927"/>
          </a:xfrm>
          <a:prstGeom prst="rect">
            <a:avLst/>
          </a:prstGeom>
          <a:ln w="12700">
            <a:solidFill>
              <a:srgbClr val="000000"/>
            </a:solidFill>
          </a:ln>
        </p:spPr>
      </p:pic>
    </p:spTree>
    <p:extLst>
      <p:ext uri="{BB962C8B-B14F-4D97-AF65-F5344CB8AC3E}">
        <p14:creationId xmlns:p14="http://schemas.microsoft.com/office/powerpoint/2010/main" val="1872678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3200" dirty="0" smtClean="0">
                <a:solidFill>
                  <a:srgbClr val="235CB1"/>
                </a:solidFill>
              </a:rPr>
              <a:t>So how does this affect me?</a:t>
            </a:r>
            <a:endParaRPr lang="en-US" sz="3200" dirty="0">
              <a:solidFill>
                <a:srgbClr val="235CB1"/>
              </a:solidFill>
            </a:endParaRPr>
          </a:p>
        </p:txBody>
      </p:sp>
      <p:sp>
        <p:nvSpPr>
          <p:cNvPr id="3" name="Content Placeholder 2"/>
          <p:cNvSpPr>
            <a:spLocks noGrp="1"/>
          </p:cNvSpPr>
          <p:nvPr>
            <p:ph idx="1"/>
          </p:nvPr>
        </p:nvSpPr>
        <p:spPr>
          <a:xfrm>
            <a:off x="628650" y="1340769"/>
            <a:ext cx="7886700" cy="3240360"/>
          </a:xfrm>
        </p:spPr>
        <p:txBody>
          <a:bodyPr/>
          <a:lstStyle/>
          <a:p>
            <a:pPr marL="0" indent="0">
              <a:buNone/>
            </a:pPr>
            <a:endParaRPr lang="en-US" sz="1600" dirty="0" smtClean="0">
              <a:solidFill>
                <a:srgbClr val="0070C0"/>
              </a:solidFill>
            </a:endParaRPr>
          </a:p>
          <a:p>
            <a:pPr marL="0" indent="0">
              <a:buNone/>
            </a:pPr>
            <a:r>
              <a:rPr lang="en-US" sz="2400" i="1" dirty="0" smtClean="0">
                <a:solidFill>
                  <a:srgbClr val="235CB1"/>
                </a:solidFill>
              </a:rPr>
              <a:t>The working group is still working, but….</a:t>
            </a:r>
          </a:p>
          <a:p>
            <a:pPr marL="0" indent="0">
              <a:buNone/>
            </a:pPr>
            <a:endParaRPr lang="en-US" dirty="0"/>
          </a:p>
        </p:txBody>
      </p:sp>
    </p:spTree>
    <p:extLst>
      <p:ext uri="{BB962C8B-B14F-4D97-AF65-F5344CB8AC3E}">
        <p14:creationId xmlns:p14="http://schemas.microsoft.com/office/powerpoint/2010/main" val="1756678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0769"/>
            <a:ext cx="7886700" cy="3240360"/>
          </a:xfrm>
        </p:spPr>
        <p:txBody>
          <a:bodyPr/>
          <a:lstStyle/>
          <a:p>
            <a:pPr marL="0" indent="0">
              <a:buNone/>
            </a:pPr>
            <a:r>
              <a:rPr lang="en-US" sz="2400" i="1" dirty="0" smtClean="0">
                <a:solidFill>
                  <a:srgbClr val="235CB1"/>
                </a:solidFill>
              </a:rPr>
              <a:t>There will be more documentation required</a:t>
            </a:r>
          </a:p>
          <a:p>
            <a:pPr marL="0" indent="0">
              <a:buNone/>
            </a:pPr>
            <a:endParaRPr lang="en-US" sz="2400" i="1" dirty="0" smtClean="0">
              <a:solidFill>
                <a:srgbClr val="235CB1"/>
              </a:solidFill>
            </a:endParaRPr>
          </a:p>
          <a:p>
            <a:pPr marL="800100" lvl="2" indent="0">
              <a:buNone/>
            </a:pPr>
            <a:r>
              <a:rPr lang="en-US" sz="1800" i="1" dirty="0" smtClean="0">
                <a:solidFill>
                  <a:srgbClr val="235CB1"/>
                </a:solidFill>
              </a:rPr>
              <a:t>Permit  will  be  more  specific  regarding  required  components  and  objectives for the MS4s to meet and maintain permit compliance.</a:t>
            </a:r>
            <a:endParaRPr lang="en-US" sz="1800" i="1" dirty="0">
              <a:solidFill>
                <a:srgbClr val="235CB1"/>
              </a:solidFill>
            </a:endParaRPr>
          </a:p>
        </p:txBody>
      </p:sp>
      <p:sp>
        <p:nvSpPr>
          <p:cNvPr id="4" name="TextBox 3"/>
          <p:cNvSpPr txBox="1"/>
          <p:nvPr/>
        </p:nvSpPr>
        <p:spPr>
          <a:xfrm>
            <a:off x="628650" y="548680"/>
            <a:ext cx="4176464" cy="584775"/>
          </a:xfrm>
          <a:prstGeom prst="rect">
            <a:avLst/>
          </a:prstGeom>
          <a:noFill/>
        </p:spPr>
        <p:txBody>
          <a:bodyPr wrap="square" rtlCol="0">
            <a:spAutoFit/>
          </a:bodyPr>
          <a:lstStyle/>
          <a:p>
            <a:r>
              <a:rPr lang="en-US" sz="3200" dirty="0" smtClean="0">
                <a:solidFill>
                  <a:srgbClr val="235CB1"/>
                </a:solidFill>
              </a:rPr>
              <a:t>We Know…</a:t>
            </a:r>
            <a:endParaRPr lang="en-US" sz="3200" dirty="0">
              <a:solidFill>
                <a:srgbClr val="235CB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140968"/>
            <a:ext cx="2947235" cy="1959279"/>
          </a:xfrm>
          <a:prstGeom prst="rect">
            <a:avLst/>
          </a:prstGeom>
        </p:spPr>
      </p:pic>
    </p:spTree>
    <p:extLst>
      <p:ext uri="{BB962C8B-B14F-4D97-AF65-F5344CB8AC3E}">
        <p14:creationId xmlns:p14="http://schemas.microsoft.com/office/powerpoint/2010/main" val="43759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7886700" cy="1368152"/>
          </a:xfrm>
        </p:spPr>
        <p:txBody>
          <a:bodyPr/>
          <a:lstStyle/>
          <a:p>
            <a:pPr marL="0" indent="0" algn="ctr">
              <a:buNone/>
            </a:pPr>
            <a:r>
              <a:rPr lang="en-US" sz="2400" dirty="0" smtClean="0">
                <a:solidFill>
                  <a:srgbClr val="235CB1"/>
                </a:solidFill>
              </a:rPr>
              <a:t>Municipally  Separate Storm Sewer System Program</a:t>
            </a:r>
          </a:p>
          <a:p>
            <a:pPr marL="0" indent="0" algn="ctr">
              <a:buNone/>
            </a:pPr>
            <a:r>
              <a:rPr lang="en-US" sz="2400" dirty="0" smtClean="0">
                <a:solidFill>
                  <a:srgbClr val="235CB1"/>
                </a:solidFill>
              </a:rPr>
              <a:t>=</a:t>
            </a:r>
            <a:endParaRPr lang="en-US" sz="2400" dirty="0">
              <a:solidFill>
                <a:srgbClr val="235CB1"/>
              </a:solidFill>
            </a:endParaRPr>
          </a:p>
          <a:p>
            <a:pPr marL="0" indent="0" algn="ctr">
              <a:buNone/>
            </a:pPr>
            <a:r>
              <a:rPr lang="en-US" sz="3600" dirty="0" smtClean="0">
                <a:solidFill>
                  <a:srgbClr val="235CB1"/>
                </a:solidFill>
              </a:rPr>
              <a:t>MS4</a:t>
            </a:r>
          </a:p>
          <a:p>
            <a:endParaRPr lang="en-US" dirty="0"/>
          </a:p>
        </p:txBody>
      </p:sp>
      <p:pic>
        <p:nvPicPr>
          <p:cNvPr id="4" name="Picture 3" descr="DSC03198"/>
          <p:cNvPicPr>
            <a:picLocks noGrp="1" noChangeAspect="1" noChangeArrowheads="1"/>
          </p:cNvPicPr>
          <p:nvPr/>
        </p:nvPicPr>
        <p:blipFill>
          <a:blip r:embed="rId2" cstate="print"/>
          <a:srcRect/>
          <a:stretch>
            <a:fillRect/>
          </a:stretch>
        </p:blipFill>
        <p:spPr bwMode="auto">
          <a:xfrm>
            <a:off x="4427984" y="2204864"/>
            <a:ext cx="4137281" cy="3102961"/>
          </a:xfrm>
          <a:prstGeom prst="rect">
            <a:avLst/>
          </a:prstGeom>
          <a:noFill/>
          <a:ln w="9525">
            <a:noFill/>
            <a:miter lim="800000"/>
            <a:headEnd/>
            <a:tailEnd/>
          </a:ln>
          <a:effectLst/>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700808"/>
            <a:ext cx="2237251" cy="1675779"/>
          </a:xfrm>
          <a:prstGeom prst="rect">
            <a:avLst/>
          </a:prstGeom>
        </p:spPr>
      </p:pic>
    </p:spTree>
    <p:extLst>
      <p:ext uri="{BB962C8B-B14F-4D97-AF65-F5344CB8AC3E}">
        <p14:creationId xmlns:p14="http://schemas.microsoft.com/office/powerpoint/2010/main" val="2048210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6792"/>
            <a:ext cx="7886700" cy="3240360"/>
          </a:xfrm>
        </p:spPr>
        <p:txBody>
          <a:bodyPr/>
          <a:lstStyle/>
          <a:p>
            <a:pPr marL="0" indent="0">
              <a:buNone/>
            </a:pPr>
            <a:r>
              <a:rPr lang="en-US" sz="2400" i="1" dirty="0" smtClean="0">
                <a:solidFill>
                  <a:srgbClr val="235CB1"/>
                </a:solidFill>
              </a:rPr>
              <a:t>There will be more definitive language </a:t>
            </a:r>
          </a:p>
          <a:p>
            <a:pPr marL="0" indent="0">
              <a:buNone/>
            </a:pPr>
            <a:endParaRPr lang="en-US" sz="1800" i="1" dirty="0">
              <a:solidFill>
                <a:srgbClr val="0070C0"/>
              </a:solidFill>
            </a:endParaRPr>
          </a:p>
        </p:txBody>
      </p:sp>
      <p:sp>
        <p:nvSpPr>
          <p:cNvPr id="4" name="TextBox 3"/>
          <p:cNvSpPr txBox="1"/>
          <p:nvPr/>
        </p:nvSpPr>
        <p:spPr>
          <a:xfrm>
            <a:off x="628650" y="548680"/>
            <a:ext cx="4176464" cy="584775"/>
          </a:xfrm>
          <a:prstGeom prst="rect">
            <a:avLst/>
          </a:prstGeom>
          <a:noFill/>
        </p:spPr>
        <p:txBody>
          <a:bodyPr wrap="square" rtlCol="0">
            <a:spAutoFit/>
          </a:bodyPr>
          <a:lstStyle/>
          <a:p>
            <a:r>
              <a:rPr lang="en-US" sz="3200" dirty="0" smtClean="0">
                <a:solidFill>
                  <a:srgbClr val="235CB1"/>
                </a:solidFill>
              </a:rPr>
              <a:t>We Know…</a:t>
            </a:r>
            <a:endParaRPr lang="en-US" sz="3200" dirty="0">
              <a:solidFill>
                <a:srgbClr val="235CB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2564904"/>
            <a:ext cx="3657600" cy="2438400"/>
          </a:xfrm>
          <a:prstGeom prst="rect">
            <a:avLst/>
          </a:prstGeom>
        </p:spPr>
      </p:pic>
    </p:spTree>
    <p:extLst>
      <p:ext uri="{BB962C8B-B14F-4D97-AF65-F5344CB8AC3E}">
        <p14:creationId xmlns:p14="http://schemas.microsoft.com/office/powerpoint/2010/main" val="3169416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6792"/>
            <a:ext cx="7886700" cy="3240360"/>
          </a:xfrm>
        </p:spPr>
        <p:txBody>
          <a:bodyPr/>
          <a:lstStyle/>
          <a:p>
            <a:pPr marL="0" indent="0">
              <a:buNone/>
            </a:pPr>
            <a:r>
              <a:rPr lang="en-US" sz="2400" i="1" dirty="0" smtClean="0">
                <a:solidFill>
                  <a:srgbClr val="235CB1"/>
                </a:solidFill>
              </a:rPr>
              <a:t>When the permit in it’s final form it will impact the way developments are designed and affect the way that land is allocated.</a:t>
            </a:r>
          </a:p>
          <a:p>
            <a:pPr marL="0" indent="0">
              <a:buNone/>
            </a:pPr>
            <a:endParaRPr lang="en-US" sz="1800" i="1" dirty="0">
              <a:solidFill>
                <a:srgbClr val="0070C0"/>
              </a:solidFill>
            </a:endParaRPr>
          </a:p>
        </p:txBody>
      </p:sp>
      <p:sp>
        <p:nvSpPr>
          <p:cNvPr id="4" name="TextBox 3"/>
          <p:cNvSpPr txBox="1"/>
          <p:nvPr/>
        </p:nvSpPr>
        <p:spPr>
          <a:xfrm>
            <a:off x="628650" y="548680"/>
            <a:ext cx="4176464" cy="584775"/>
          </a:xfrm>
          <a:prstGeom prst="rect">
            <a:avLst/>
          </a:prstGeom>
          <a:noFill/>
        </p:spPr>
        <p:txBody>
          <a:bodyPr wrap="square" rtlCol="0">
            <a:spAutoFit/>
          </a:bodyPr>
          <a:lstStyle/>
          <a:p>
            <a:r>
              <a:rPr lang="en-US" sz="3200" dirty="0" smtClean="0">
                <a:solidFill>
                  <a:srgbClr val="235CB1"/>
                </a:solidFill>
              </a:rPr>
              <a:t>We Know…</a:t>
            </a:r>
            <a:endParaRPr lang="en-US" sz="3200" dirty="0">
              <a:solidFill>
                <a:srgbClr val="235CB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782304"/>
            <a:ext cx="2880847" cy="2402200"/>
          </a:xfrm>
          <a:prstGeom prst="rect">
            <a:avLst/>
          </a:prstGeom>
        </p:spPr>
      </p:pic>
    </p:spTree>
    <p:extLst>
      <p:ext uri="{BB962C8B-B14F-4D97-AF65-F5344CB8AC3E}">
        <p14:creationId xmlns:p14="http://schemas.microsoft.com/office/powerpoint/2010/main" val="3295329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57" y="260649"/>
            <a:ext cx="7886700" cy="576064"/>
          </a:xfrm>
        </p:spPr>
        <p:txBody>
          <a:bodyPr/>
          <a:lstStyle/>
          <a:p>
            <a:r>
              <a:rPr lang="en-US" sz="2400" dirty="0" smtClean="0">
                <a:solidFill>
                  <a:srgbClr val="235CB1"/>
                </a:solidFill>
              </a:rPr>
              <a:t>Minimum Control Measures</a:t>
            </a:r>
            <a:endParaRPr lang="en-US" sz="2400" dirty="0">
              <a:solidFill>
                <a:srgbClr val="235CB1"/>
              </a:solidFill>
            </a:endParaRPr>
          </a:p>
        </p:txBody>
      </p:sp>
      <p:sp>
        <p:nvSpPr>
          <p:cNvPr id="3" name="Content Placeholder 2"/>
          <p:cNvSpPr>
            <a:spLocks noGrp="1"/>
          </p:cNvSpPr>
          <p:nvPr>
            <p:ph idx="1"/>
          </p:nvPr>
        </p:nvSpPr>
        <p:spPr>
          <a:xfrm>
            <a:off x="614756" y="836712"/>
            <a:ext cx="8277723" cy="3600399"/>
          </a:xfrm>
          <a:ln w="25400">
            <a:gradFill>
              <a:gsLst>
                <a:gs pos="0">
                  <a:srgbClr val="0C7CD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indent="0">
              <a:buNone/>
            </a:pPr>
            <a:endParaRPr lang="en-US" sz="2000" dirty="0" smtClean="0">
              <a:solidFill>
                <a:srgbClr val="235CB1"/>
              </a:solidFill>
            </a:endParaRPr>
          </a:p>
          <a:p>
            <a:pPr marL="0" indent="0">
              <a:buNone/>
            </a:pPr>
            <a:r>
              <a:rPr lang="en-US" sz="1800" dirty="0">
                <a:solidFill>
                  <a:srgbClr val="235CB1"/>
                </a:solidFill>
              </a:rPr>
              <a:t>Under the </a:t>
            </a:r>
            <a:r>
              <a:rPr lang="en-US" sz="1800" dirty="0">
                <a:solidFill>
                  <a:srgbClr val="235CB1"/>
                </a:solidFill>
                <a:hlinkClick r:id="rId2" tooltip="National Pollutant Discharge Elimination System (NPDES)"/>
              </a:rPr>
              <a:t>National Pollutant Discharge Elimination System (NPDES)</a:t>
            </a:r>
            <a:r>
              <a:rPr lang="en-US" sz="1800" dirty="0">
                <a:solidFill>
                  <a:srgbClr val="235CB1"/>
                </a:solidFill>
              </a:rPr>
              <a:t> Phase II regulations, </a:t>
            </a:r>
            <a:r>
              <a:rPr lang="en-US" sz="1800" dirty="0" smtClean="0">
                <a:solidFill>
                  <a:srgbClr val="235CB1"/>
                </a:solidFill>
              </a:rPr>
              <a:t>the state’s MS4s must </a:t>
            </a:r>
            <a:r>
              <a:rPr lang="en-US" sz="1800" dirty="0">
                <a:solidFill>
                  <a:srgbClr val="235CB1"/>
                </a:solidFill>
              </a:rPr>
              <a:t>prepare a </a:t>
            </a:r>
            <a:r>
              <a:rPr lang="en-US" sz="1800" dirty="0" err="1">
                <a:solidFill>
                  <a:srgbClr val="235CB1"/>
                </a:solidFill>
              </a:rPr>
              <a:t>stormwater</a:t>
            </a:r>
            <a:r>
              <a:rPr lang="en-US" sz="1800" dirty="0">
                <a:solidFill>
                  <a:srgbClr val="235CB1"/>
                </a:solidFill>
              </a:rPr>
              <a:t> management program containing elements that address </a:t>
            </a:r>
            <a:r>
              <a:rPr lang="en-US" sz="1800" b="1" dirty="0" smtClean="0">
                <a:solidFill>
                  <a:srgbClr val="235CB1"/>
                </a:solidFill>
              </a:rPr>
              <a:t>seven </a:t>
            </a:r>
            <a:r>
              <a:rPr lang="en-US" sz="1800" b="1" dirty="0">
                <a:solidFill>
                  <a:srgbClr val="235CB1"/>
                </a:solidFill>
              </a:rPr>
              <a:t>technical </a:t>
            </a:r>
            <a:r>
              <a:rPr lang="en-US" sz="1800" b="1" dirty="0" smtClean="0">
                <a:solidFill>
                  <a:srgbClr val="235CB1"/>
                </a:solidFill>
              </a:rPr>
              <a:t>areas</a:t>
            </a:r>
            <a:r>
              <a:rPr lang="en-US" sz="1800" dirty="0" smtClean="0">
                <a:solidFill>
                  <a:srgbClr val="235CB1"/>
                </a:solidFill>
              </a:rPr>
              <a:t>.</a:t>
            </a:r>
          </a:p>
          <a:p>
            <a:pPr marL="0" indent="0">
              <a:buNone/>
            </a:pPr>
            <a:endParaRPr lang="en-US" sz="1800" dirty="0">
              <a:solidFill>
                <a:srgbClr val="235CB1"/>
              </a:solidFill>
            </a:endParaRPr>
          </a:p>
          <a:p>
            <a:pPr marL="0" indent="0">
              <a:buNone/>
            </a:pPr>
            <a:r>
              <a:rPr lang="en-US" sz="1800" dirty="0" smtClean="0">
                <a:solidFill>
                  <a:srgbClr val="235CB1"/>
                </a:solidFill>
              </a:rPr>
              <a:t>These </a:t>
            </a:r>
            <a:r>
              <a:rPr lang="en-US" sz="1800" dirty="0">
                <a:solidFill>
                  <a:srgbClr val="235CB1"/>
                </a:solidFill>
              </a:rPr>
              <a:t>measures are expected to result in significant </a:t>
            </a:r>
            <a:r>
              <a:rPr lang="en-US" sz="1800" b="1" dirty="0">
                <a:solidFill>
                  <a:srgbClr val="235CB1"/>
                </a:solidFill>
              </a:rPr>
              <a:t>reductions of pollutants discharged into receiving waterbodies.</a:t>
            </a:r>
            <a:r>
              <a:rPr lang="en-US" sz="1800" dirty="0">
                <a:solidFill>
                  <a:srgbClr val="235CB1"/>
                </a:solidFill>
              </a:rPr>
              <a:t>  </a:t>
            </a:r>
            <a:endParaRPr lang="en-US" sz="1800" dirty="0" smtClean="0">
              <a:solidFill>
                <a:srgbClr val="235CB1"/>
              </a:solidFill>
            </a:endParaRPr>
          </a:p>
          <a:p>
            <a:pPr marL="0" indent="0">
              <a:buNone/>
            </a:pPr>
            <a:endParaRPr lang="en-US" sz="1800" dirty="0">
              <a:solidFill>
                <a:srgbClr val="235CB1"/>
              </a:solidFill>
            </a:endParaRPr>
          </a:p>
          <a:p>
            <a:pPr marL="0" indent="0">
              <a:buNone/>
            </a:pPr>
            <a:r>
              <a:rPr lang="en-US" sz="1800" dirty="0" smtClean="0">
                <a:solidFill>
                  <a:srgbClr val="235CB1"/>
                </a:solidFill>
              </a:rPr>
              <a:t>Measures contain </a:t>
            </a:r>
            <a:r>
              <a:rPr lang="en-US" sz="1800" b="1" dirty="0" smtClean="0">
                <a:solidFill>
                  <a:srgbClr val="235CB1"/>
                </a:solidFill>
              </a:rPr>
              <a:t>measurable goals</a:t>
            </a:r>
            <a:r>
              <a:rPr lang="en-US" sz="1800" dirty="0" smtClean="0">
                <a:solidFill>
                  <a:srgbClr val="235CB1"/>
                </a:solidFill>
              </a:rPr>
              <a:t>.</a:t>
            </a:r>
            <a:endParaRPr lang="en-US" sz="1800" dirty="0">
              <a:solidFill>
                <a:srgbClr val="235CB1"/>
              </a:solidFill>
            </a:endParaRPr>
          </a:p>
        </p:txBody>
      </p:sp>
    </p:spTree>
    <p:extLst>
      <p:ext uri="{BB962C8B-B14F-4D97-AF65-F5344CB8AC3E}">
        <p14:creationId xmlns:p14="http://schemas.microsoft.com/office/powerpoint/2010/main" val="2872928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57" y="260649"/>
            <a:ext cx="7886700" cy="576064"/>
          </a:xfrm>
        </p:spPr>
        <p:txBody>
          <a:bodyPr/>
          <a:lstStyle/>
          <a:p>
            <a:r>
              <a:rPr lang="en-US" sz="2400" dirty="0" smtClean="0">
                <a:solidFill>
                  <a:srgbClr val="235CB1"/>
                </a:solidFill>
              </a:rPr>
              <a:t>Minimum Control Measures</a:t>
            </a:r>
            <a:endParaRPr lang="en-US" sz="2400" dirty="0">
              <a:solidFill>
                <a:srgbClr val="235CB1"/>
              </a:solidFill>
            </a:endParaRPr>
          </a:p>
        </p:txBody>
      </p:sp>
      <p:sp>
        <p:nvSpPr>
          <p:cNvPr id="3" name="Content Placeholder 2"/>
          <p:cNvSpPr>
            <a:spLocks noGrp="1"/>
          </p:cNvSpPr>
          <p:nvPr>
            <p:ph idx="1"/>
          </p:nvPr>
        </p:nvSpPr>
        <p:spPr>
          <a:xfrm>
            <a:off x="614756" y="836713"/>
            <a:ext cx="8277723" cy="2160240"/>
          </a:xfrm>
          <a:ln w="25400">
            <a:gradFill>
              <a:gsLst>
                <a:gs pos="0">
                  <a:srgbClr val="0C7CD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eaLnBrk="1" hangingPunct="1">
              <a:lnSpc>
                <a:spcPct val="90000"/>
              </a:lnSpc>
              <a:buFont typeface="Wingdings" pitchFamily="2" charset="2"/>
              <a:buNone/>
              <a:defRPr/>
            </a:pPr>
            <a:r>
              <a:rPr lang="en-US" sz="1600" b="1" dirty="0" smtClean="0">
                <a:solidFill>
                  <a:srgbClr val="235CB1"/>
                </a:solidFill>
              </a:rPr>
              <a:t>Existing…</a:t>
            </a:r>
          </a:p>
          <a:p>
            <a:pPr eaLnBrk="1" hangingPunct="1">
              <a:lnSpc>
                <a:spcPct val="90000"/>
              </a:lnSpc>
              <a:buFont typeface="+mj-lt"/>
              <a:buAutoNum type="arabicPeriod"/>
              <a:defRPr/>
            </a:pPr>
            <a:r>
              <a:rPr lang="en-US" sz="1600" dirty="0" smtClean="0">
                <a:solidFill>
                  <a:srgbClr val="235CB1"/>
                </a:solidFill>
              </a:rPr>
              <a:t>Public </a:t>
            </a:r>
            <a:r>
              <a:rPr lang="en-US" sz="1600" dirty="0">
                <a:solidFill>
                  <a:srgbClr val="235CB1"/>
                </a:solidFill>
              </a:rPr>
              <a:t>Education and Outreach</a:t>
            </a:r>
          </a:p>
          <a:p>
            <a:pPr eaLnBrk="1" hangingPunct="1">
              <a:lnSpc>
                <a:spcPct val="90000"/>
              </a:lnSpc>
              <a:buFont typeface="+mj-lt"/>
              <a:buAutoNum type="arabicPeriod"/>
              <a:defRPr/>
            </a:pPr>
            <a:r>
              <a:rPr lang="en-US" sz="1600" dirty="0" smtClean="0">
                <a:solidFill>
                  <a:srgbClr val="235CB1"/>
                </a:solidFill>
              </a:rPr>
              <a:t>Public </a:t>
            </a:r>
            <a:r>
              <a:rPr lang="en-US" sz="1600" dirty="0">
                <a:solidFill>
                  <a:srgbClr val="235CB1"/>
                </a:solidFill>
              </a:rPr>
              <a:t>Involvement and Participation</a:t>
            </a:r>
          </a:p>
          <a:p>
            <a:pPr eaLnBrk="1" hangingPunct="1">
              <a:lnSpc>
                <a:spcPct val="90000"/>
              </a:lnSpc>
              <a:buFont typeface="+mj-lt"/>
              <a:buAutoNum type="arabicPeriod"/>
              <a:defRPr/>
            </a:pPr>
            <a:r>
              <a:rPr lang="en-US" sz="1600" dirty="0" smtClean="0">
                <a:solidFill>
                  <a:srgbClr val="235CB1"/>
                </a:solidFill>
              </a:rPr>
              <a:t>Illicit </a:t>
            </a:r>
            <a:r>
              <a:rPr lang="en-US" sz="1600" dirty="0">
                <a:solidFill>
                  <a:srgbClr val="235CB1"/>
                </a:solidFill>
              </a:rPr>
              <a:t>Discharge Detection and Elimination</a:t>
            </a:r>
          </a:p>
          <a:p>
            <a:pPr eaLnBrk="1" hangingPunct="1">
              <a:lnSpc>
                <a:spcPct val="90000"/>
              </a:lnSpc>
              <a:buFont typeface="+mj-lt"/>
              <a:buAutoNum type="arabicPeriod"/>
              <a:defRPr/>
            </a:pPr>
            <a:r>
              <a:rPr lang="en-US" sz="1600" dirty="0" smtClean="0">
                <a:solidFill>
                  <a:srgbClr val="235CB1"/>
                </a:solidFill>
              </a:rPr>
              <a:t>Construction </a:t>
            </a:r>
            <a:r>
              <a:rPr lang="en-US" sz="1600" dirty="0">
                <a:solidFill>
                  <a:srgbClr val="235CB1"/>
                </a:solidFill>
              </a:rPr>
              <a:t>Site Storm Water </a:t>
            </a:r>
            <a:r>
              <a:rPr lang="en-US" sz="1600" u="sng" dirty="0">
                <a:solidFill>
                  <a:srgbClr val="235CB1"/>
                </a:solidFill>
              </a:rPr>
              <a:t>Runoff </a:t>
            </a:r>
            <a:r>
              <a:rPr lang="en-US" sz="1600" u="sng" dirty="0" smtClean="0">
                <a:solidFill>
                  <a:srgbClr val="235CB1"/>
                </a:solidFill>
              </a:rPr>
              <a:t>Control</a:t>
            </a:r>
            <a:endParaRPr lang="en-US" sz="1600" u="sng" dirty="0">
              <a:solidFill>
                <a:srgbClr val="235CB1"/>
              </a:solidFill>
            </a:endParaRPr>
          </a:p>
          <a:p>
            <a:pPr eaLnBrk="1" hangingPunct="1">
              <a:lnSpc>
                <a:spcPct val="90000"/>
              </a:lnSpc>
              <a:buFont typeface="+mj-lt"/>
              <a:buAutoNum type="arabicPeriod"/>
              <a:defRPr/>
            </a:pPr>
            <a:r>
              <a:rPr lang="en-US" sz="1600" dirty="0" smtClean="0">
                <a:solidFill>
                  <a:srgbClr val="235CB1"/>
                </a:solidFill>
              </a:rPr>
              <a:t>Post </a:t>
            </a:r>
            <a:r>
              <a:rPr lang="en-US" sz="1600" dirty="0">
                <a:solidFill>
                  <a:srgbClr val="235CB1"/>
                </a:solidFill>
              </a:rPr>
              <a:t>construction Storm Water </a:t>
            </a:r>
            <a:r>
              <a:rPr lang="en-US" sz="1600" dirty="0" smtClean="0">
                <a:solidFill>
                  <a:srgbClr val="235CB1"/>
                </a:solidFill>
              </a:rPr>
              <a:t>Management in </a:t>
            </a:r>
            <a:r>
              <a:rPr lang="en-US" sz="1600" dirty="0">
                <a:solidFill>
                  <a:srgbClr val="235CB1"/>
                </a:solidFill>
              </a:rPr>
              <a:t>New Development and Redevelopment</a:t>
            </a:r>
          </a:p>
          <a:p>
            <a:pPr eaLnBrk="1" hangingPunct="1">
              <a:lnSpc>
                <a:spcPct val="90000"/>
              </a:lnSpc>
              <a:buFont typeface="+mj-lt"/>
              <a:buAutoNum type="arabicPeriod"/>
              <a:defRPr/>
            </a:pPr>
            <a:r>
              <a:rPr lang="en-US" sz="1600" dirty="0" smtClean="0">
                <a:solidFill>
                  <a:srgbClr val="235CB1"/>
                </a:solidFill>
              </a:rPr>
              <a:t>Pollution </a:t>
            </a:r>
            <a:r>
              <a:rPr lang="en-US" sz="1600" dirty="0">
                <a:solidFill>
                  <a:srgbClr val="235CB1"/>
                </a:solidFill>
              </a:rPr>
              <a:t>Prevention/Good Housekeeping for </a:t>
            </a:r>
            <a:r>
              <a:rPr lang="en-US" sz="1600" u="sng" dirty="0" smtClean="0">
                <a:solidFill>
                  <a:srgbClr val="235CB1"/>
                </a:solidFill>
              </a:rPr>
              <a:t>Municipal</a:t>
            </a:r>
            <a:r>
              <a:rPr lang="en-US" sz="1600" dirty="0" smtClean="0">
                <a:solidFill>
                  <a:srgbClr val="235CB1"/>
                </a:solidFill>
              </a:rPr>
              <a:t> </a:t>
            </a:r>
            <a:r>
              <a:rPr lang="en-US" sz="1600" dirty="0">
                <a:solidFill>
                  <a:srgbClr val="235CB1"/>
                </a:solidFill>
              </a:rPr>
              <a:t>Operations</a:t>
            </a:r>
          </a:p>
          <a:p>
            <a:endParaRPr lang="en-US" dirty="0"/>
          </a:p>
        </p:txBody>
      </p:sp>
      <p:sp>
        <p:nvSpPr>
          <p:cNvPr id="4" name="TextBox 3"/>
          <p:cNvSpPr txBox="1"/>
          <p:nvPr/>
        </p:nvSpPr>
        <p:spPr>
          <a:xfrm>
            <a:off x="2843809" y="3068960"/>
            <a:ext cx="6192688" cy="2308324"/>
          </a:xfrm>
          <a:prstGeom prst="rect">
            <a:avLst/>
          </a:prstGeom>
          <a:noFill/>
          <a:ln w="25400">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eaLnBrk="1" hangingPunct="1">
              <a:lnSpc>
                <a:spcPct val="90000"/>
              </a:lnSpc>
              <a:buFont typeface="Wingdings" pitchFamily="2" charset="2"/>
              <a:buNone/>
              <a:defRPr/>
            </a:pPr>
            <a:r>
              <a:rPr lang="en-US" sz="1600" b="1" dirty="0" smtClean="0"/>
              <a:t>Working Group….</a:t>
            </a:r>
          </a:p>
          <a:p>
            <a:pPr marL="342900" indent="-342900" eaLnBrk="1" hangingPunct="1">
              <a:lnSpc>
                <a:spcPct val="90000"/>
              </a:lnSpc>
              <a:buFont typeface="+mj-lt"/>
              <a:buAutoNum type="arabicPeriod"/>
              <a:defRPr/>
            </a:pPr>
            <a:r>
              <a:rPr lang="en-US" sz="1600" b="1" dirty="0" smtClean="0">
                <a:solidFill>
                  <a:srgbClr val="FF0000"/>
                </a:solidFill>
              </a:rPr>
              <a:t>Program Management</a:t>
            </a:r>
          </a:p>
          <a:p>
            <a:pPr marL="342900" indent="-342900" eaLnBrk="1" hangingPunct="1">
              <a:lnSpc>
                <a:spcPct val="90000"/>
              </a:lnSpc>
              <a:buFont typeface="+mj-lt"/>
              <a:buAutoNum type="arabicPeriod"/>
              <a:defRPr/>
            </a:pPr>
            <a:r>
              <a:rPr lang="en-US" sz="1600" dirty="0" smtClean="0"/>
              <a:t>Public </a:t>
            </a:r>
            <a:r>
              <a:rPr lang="en-US" sz="1600" dirty="0"/>
              <a:t>Education and Outreach</a:t>
            </a:r>
          </a:p>
          <a:p>
            <a:pPr marL="342900" indent="-342900" eaLnBrk="1" hangingPunct="1">
              <a:lnSpc>
                <a:spcPct val="90000"/>
              </a:lnSpc>
              <a:buFont typeface="+mj-lt"/>
              <a:buAutoNum type="arabicPeriod"/>
              <a:defRPr/>
            </a:pPr>
            <a:r>
              <a:rPr lang="en-US" sz="1600" dirty="0" smtClean="0"/>
              <a:t>Public </a:t>
            </a:r>
            <a:r>
              <a:rPr lang="en-US" sz="1600" dirty="0"/>
              <a:t>Involvement and Participation</a:t>
            </a:r>
          </a:p>
          <a:p>
            <a:pPr marL="342900" indent="-342900" eaLnBrk="1" hangingPunct="1">
              <a:lnSpc>
                <a:spcPct val="90000"/>
              </a:lnSpc>
              <a:buFont typeface="+mj-lt"/>
              <a:buAutoNum type="arabicPeriod"/>
              <a:defRPr/>
            </a:pPr>
            <a:r>
              <a:rPr lang="en-US" sz="1600" dirty="0" smtClean="0"/>
              <a:t>Illicit </a:t>
            </a:r>
            <a:r>
              <a:rPr lang="en-US" sz="1600" dirty="0"/>
              <a:t>Discharge Detection and Elimination</a:t>
            </a:r>
          </a:p>
          <a:p>
            <a:pPr marL="342900" indent="-342900" eaLnBrk="1" hangingPunct="1">
              <a:lnSpc>
                <a:spcPct val="90000"/>
              </a:lnSpc>
              <a:buFont typeface="+mj-lt"/>
              <a:buAutoNum type="arabicPeriod"/>
              <a:defRPr/>
            </a:pPr>
            <a:r>
              <a:rPr lang="en-US" sz="1600" dirty="0" smtClean="0"/>
              <a:t>Construction </a:t>
            </a:r>
            <a:r>
              <a:rPr lang="en-US" sz="1600" dirty="0"/>
              <a:t>Site Storm Water </a:t>
            </a:r>
            <a:r>
              <a:rPr lang="en-US" sz="1600" b="1" dirty="0" smtClean="0">
                <a:solidFill>
                  <a:srgbClr val="FF0000"/>
                </a:solidFill>
              </a:rPr>
              <a:t>Management</a:t>
            </a:r>
            <a:endParaRPr lang="en-US" sz="1600" b="1" dirty="0">
              <a:solidFill>
                <a:srgbClr val="FF0000"/>
              </a:solidFill>
            </a:endParaRPr>
          </a:p>
          <a:p>
            <a:pPr marL="342900" indent="-342900" eaLnBrk="1" hangingPunct="1">
              <a:lnSpc>
                <a:spcPct val="90000"/>
              </a:lnSpc>
              <a:buFont typeface="+mj-lt"/>
              <a:buAutoNum type="arabicPeriod"/>
              <a:defRPr/>
            </a:pPr>
            <a:r>
              <a:rPr lang="en-US" sz="1600" dirty="0" smtClean="0"/>
              <a:t>Post </a:t>
            </a:r>
            <a:r>
              <a:rPr lang="en-US" sz="1600" dirty="0"/>
              <a:t>construction Storm Water Management in New Development and Redevelopment</a:t>
            </a:r>
          </a:p>
          <a:p>
            <a:pPr marL="342900" indent="-342900" eaLnBrk="1" hangingPunct="1">
              <a:lnSpc>
                <a:spcPct val="90000"/>
              </a:lnSpc>
              <a:buFont typeface="+mj-lt"/>
              <a:buAutoNum type="arabicPeriod"/>
              <a:defRPr/>
            </a:pPr>
            <a:r>
              <a:rPr lang="en-US" sz="1600" dirty="0" smtClean="0"/>
              <a:t>Pollution </a:t>
            </a:r>
            <a:r>
              <a:rPr lang="en-US" sz="1600" dirty="0"/>
              <a:t>Prevention/Good Housekeeping for </a:t>
            </a:r>
            <a:r>
              <a:rPr lang="en-US" sz="1600" b="1" dirty="0" smtClean="0">
                <a:solidFill>
                  <a:srgbClr val="FF0000"/>
                </a:solidFill>
              </a:rPr>
              <a:t>Permittee</a:t>
            </a:r>
            <a:r>
              <a:rPr lang="en-US" sz="1600" dirty="0" smtClean="0"/>
              <a:t> </a:t>
            </a:r>
            <a:r>
              <a:rPr lang="en-US" sz="1600" dirty="0"/>
              <a:t>Operations</a:t>
            </a:r>
          </a:p>
        </p:txBody>
      </p:sp>
    </p:spTree>
    <p:extLst>
      <p:ext uri="{BB962C8B-B14F-4D97-AF65-F5344CB8AC3E}">
        <p14:creationId xmlns:p14="http://schemas.microsoft.com/office/powerpoint/2010/main" val="3480252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15603"/>
          </a:xfrm>
        </p:spPr>
        <p:txBody>
          <a:bodyPr/>
          <a:lstStyle/>
          <a:p>
            <a:pPr algn="l"/>
            <a:r>
              <a:rPr lang="en-US" sz="2400" i="1" dirty="0" smtClean="0">
                <a:solidFill>
                  <a:srgbClr val="235CB1"/>
                </a:solidFill>
              </a:rPr>
              <a:t>Program Management </a:t>
            </a:r>
            <a:r>
              <a:rPr lang="en-US" sz="2400" b="1" i="1" dirty="0" smtClean="0">
                <a:solidFill>
                  <a:srgbClr val="235CB1"/>
                </a:solidFill>
              </a:rPr>
              <a:t>(MCM 1)</a:t>
            </a:r>
            <a:endParaRPr lang="en-US" sz="2400" b="1" dirty="0">
              <a:solidFill>
                <a:srgbClr val="235CB1"/>
              </a:solidFill>
            </a:endParaRPr>
          </a:p>
        </p:txBody>
      </p:sp>
      <p:sp>
        <p:nvSpPr>
          <p:cNvPr id="3" name="Content Placeholder 2"/>
          <p:cNvSpPr>
            <a:spLocks noGrp="1"/>
          </p:cNvSpPr>
          <p:nvPr>
            <p:ph idx="1"/>
          </p:nvPr>
        </p:nvSpPr>
        <p:spPr>
          <a:xfrm>
            <a:off x="628650" y="1340769"/>
            <a:ext cx="7111702" cy="3240360"/>
          </a:xfrm>
        </p:spPr>
        <p:txBody>
          <a:bodyPr/>
          <a:lstStyle/>
          <a:p>
            <a:pPr marL="0" indent="0">
              <a:buNone/>
            </a:pPr>
            <a:r>
              <a:rPr lang="en-US" sz="2000" b="1" i="1" dirty="0" smtClean="0">
                <a:solidFill>
                  <a:srgbClr val="235CB1"/>
                </a:solidFill>
              </a:rPr>
              <a:t>New Section…</a:t>
            </a:r>
          </a:p>
          <a:p>
            <a:pPr marL="0" indent="0">
              <a:buNone/>
            </a:pPr>
            <a:endParaRPr lang="en-US" sz="1800" i="1" dirty="0" smtClean="0">
              <a:solidFill>
                <a:srgbClr val="235CB1"/>
              </a:solidFill>
            </a:endParaRPr>
          </a:p>
          <a:p>
            <a:pPr marL="0" indent="0">
              <a:buNone/>
            </a:pPr>
            <a:r>
              <a:rPr lang="en-US" sz="1800" i="1" dirty="0" smtClean="0">
                <a:solidFill>
                  <a:srgbClr val="235CB1"/>
                </a:solidFill>
              </a:rPr>
              <a:t>Requirement to </a:t>
            </a:r>
            <a:r>
              <a:rPr lang="en-US" sz="1800" b="1" i="1" dirty="0" smtClean="0">
                <a:solidFill>
                  <a:srgbClr val="235CB1"/>
                </a:solidFill>
              </a:rPr>
              <a:t>develop a storm water management team </a:t>
            </a:r>
            <a:r>
              <a:rPr lang="en-US" sz="1800" i="1" dirty="0" smtClean="0">
                <a:solidFill>
                  <a:srgbClr val="235CB1"/>
                </a:solidFill>
              </a:rPr>
              <a:t>and establish lines of communication within that team…</a:t>
            </a:r>
          </a:p>
          <a:p>
            <a:pPr marL="0" indent="0">
              <a:buNone/>
            </a:pPr>
            <a:endParaRPr lang="en-US" sz="1800" i="1" dirty="0" smtClean="0">
              <a:solidFill>
                <a:srgbClr val="235CB1"/>
              </a:solidFill>
            </a:endParaRPr>
          </a:p>
          <a:p>
            <a:r>
              <a:rPr lang="en-US" sz="1800" i="1" dirty="0" smtClean="0">
                <a:solidFill>
                  <a:srgbClr val="235CB1"/>
                </a:solidFill>
              </a:rPr>
              <a:t>Cities already have teams in place.</a:t>
            </a:r>
          </a:p>
          <a:p>
            <a:r>
              <a:rPr lang="en-US" sz="1800" i="1" dirty="0" smtClean="0">
                <a:solidFill>
                  <a:srgbClr val="235CB1"/>
                </a:solidFill>
              </a:rPr>
              <a:t>Teams are small and dedicated.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2996952"/>
            <a:ext cx="3133355" cy="2350016"/>
          </a:xfrm>
          <a:prstGeom prst="rect">
            <a:avLst/>
          </a:prstGeom>
        </p:spPr>
      </p:pic>
    </p:spTree>
    <p:extLst>
      <p:ext uri="{BB962C8B-B14F-4D97-AF65-F5344CB8AC3E}">
        <p14:creationId xmlns:p14="http://schemas.microsoft.com/office/powerpoint/2010/main" val="2839496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87611"/>
          </a:xfrm>
        </p:spPr>
        <p:txBody>
          <a:bodyPr/>
          <a:lstStyle/>
          <a:p>
            <a:r>
              <a:rPr lang="en-US" sz="2800" dirty="0" smtClean="0">
                <a:solidFill>
                  <a:srgbClr val="235CB1"/>
                </a:solidFill>
              </a:rPr>
              <a:t>Public Education and Outreach </a:t>
            </a:r>
            <a:r>
              <a:rPr lang="en-US" sz="2800" b="1" dirty="0" smtClean="0">
                <a:solidFill>
                  <a:srgbClr val="235CB1"/>
                </a:solidFill>
              </a:rPr>
              <a:t>(MCM 2)</a:t>
            </a:r>
            <a:endParaRPr lang="en-US" sz="2800" b="1" dirty="0">
              <a:solidFill>
                <a:srgbClr val="235CB1"/>
              </a:solidFill>
            </a:endParaRPr>
          </a:p>
        </p:txBody>
      </p:sp>
      <p:sp>
        <p:nvSpPr>
          <p:cNvPr id="3" name="Content Placeholder 2"/>
          <p:cNvSpPr>
            <a:spLocks noGrp="1"/>
          </p:cNvSpPr>
          <p:nvPr>
            <p:ph idx="1"/>
          </p:nvPr>
        </p:nvSpPr>
        <p:spPr>
          <a:xfrm>
            <a:off x="628650" y="1268760"/>
            <a:ext cx="7886700" cy="4908203"/>
          </a:xfrm>
        </p:spPr>
        <p:txBody>
          <a:bodyPr/>
          <a:lstStyle/>
          <a:p>
            <a:pPr marL="0" indent="0">
              <a:buNone/>
            </a:pPr>
            <a:r>
              <a:rPr lang="en-US" sz="2000" b="1" i="1" dirty="0" smtClean="0">
                <a:solidFill>
                  <a:srgbClr val="235CB1"/>
                </a:solidFill>
              </a:rPr>
              <a:t>MDEQ sums it up the best when they say…</a:t>
            </a:r>
          </a:p>
          <a:p>
            <a:pPr marL="0" indent="0">
              <a:buNone/>
            </a:pPr>
            <a:endParaRPr lang="en-US" sz="1800" dirty="0" smtClean="0">
              <a:solidFill>
                <a:srgbClr val="235CB1"/>
              </a:solidFill>
            </a:endParaRPr>
          </a:p>
          <a:p>
            <a:pPr marL="0" indent="0">
              <a:buNone/>
            </a:pPr>
            <a:r>
              <a:rPr lang="en-US" sz="1800" dirty="0" smtClean="0">
                <a:solidFill>
                  <a:srgbClr val="235CB1"/>
                </a:solidFill>
              </a:rPr>
              <a:t>…</a:t>
            </a:r>
            <a:r>
              <a:rPr lang="en-US" sz="1800" b="1" dirty="0" smtClean="0">
                <a:solidFill>
                  <a:srgbClr val="235CB1"/>
                </a:solidFill>
              </a:rPr>
              <a:t>Identify</a:t>
            </a:r>
            <a:r>
              <a:rPr lang="en-US" sz="1800" dirty="0" smtClean="0">
                <a:solidFill>
                  <a:srgbClr val="235CB1"/>
                </a:solidFill>
              </a:rPr>
              <a:t> the audience that are common sources of illicit discharges, spills</a:t>
            </a:r>
          </a:p>
          <a:p>
            <a:pPr marL="0" indent="0">
              <a:buNone/>
            </a:pPr>
            <a:r>
              <a:rPr lang="en-US" sz="1800" dirty="0">
                <a:solidFill>
                  <a:srgbClr val="235CB1"/>
                </a:solidFill>
              </a:rPr>
              <a:t> </a:t>
            </a:r>
            <a:r>
              <a:rPr lang="en-US" sz="1800" dirty="0" smtClean="0">
                <a:solidFill>
                  <a:srgbClr val="235CB1"/>
                </a:solidFill>
              </a:rPr>
              <a:t>   and </a:t>
            </a:r>
            <a:r>
              <a:rPr lang="en-US" sz="1800" dirty="0">
                <a:solidFill>
                  <a:srgbClr val="235CB1"/>
                </a:solidFill>
              </a:rPr>
              <a:t>dumping </a:t>
            </a:r>
            <a:r>
              <a:rPr lang="en-US" sz="1800" i="1" dirty="0" smtClean="0">
                <a:solidFill>
                  <a:srgbClr val="235CB1"/>
                </a:solidFill>
              </a:rPr>
              <a:t>(specific </a:t>
            </a:r>
            <a:r>
              <a:rPr lang="en-US" sz="1800" i="1" dirty="0">
                <a:solidFill>
                  <a:srgbClr val="235CB1"/>
                </a:solidFill>
              </a:rPr>
              <a:t>pollutants </a:t>
            </a:r>
            <a:r>
              <a:rPr lang="en-US" sz="1800" i="1" dirty="0" smtClean="0">
                <a:solidFill>
                  <a:srgbClr val="235CB1"/>
                </a:solidFill>
              </a:rPr>
              <a:t>of concern) </a:t>
            </a:r>
            <a:endParaRPr lang="en-US" sz="1800" i="1" dirty="0">
              <a:solidFill>
                <a:srgbClr val="235CB1"/>
              </a:solidFill>
            </a:endParaRPr>
          </a:p>
          <a:p>
            <a:pPr marL="0" indent="0">
              <a:buNone/>
            </a:pPr>
            <a:endParaRPr lang="en-US" sz="1800" dirty="0" smtClean="0">
              <a:solidFill>
                <a:srgbClr val="235CB1"/>
              </a:solidFill>
            </a:endParaRPr>
          </a:p>
          <a:p>
            <a:pPr marL="0" indent="0">
              <a:buNone/>
            </a:pPr>
            <a:endParaRPr lang="en-US" sz="1800" dirty="0">
              <a:solidFill>
                <a:srgbClr val="235CB1"/>
              </a:solidFill>
            </a:endParaRPr>
          </a:p>
          <a:p>
            <a:pPr marL="0" indent="0">
              <a:buNone/>
            </a:pPr>
            <a:r>
              <a:rPr lang="en-US" sz="1800" dirty="0" smtClean="0">
                <a:solidFill>
                  <a:srgbClr val="235CB1"/>
                </a:solidFill>
              </a:rPr>
              <a:t>		…</a:t>
            </a:r>
            <a:r>
              <a:rPr lang="en-US" sz="1800" b="1" dirty="0" smtClean="0">
                <a:solidFill>
                  <a:srgbClr val="235CB1"/>
                </a:solidFill>
              </a:rPr>
              <a:t>Educate</a:t>
            </a:r>
            <a:r>
              <a:rPr lang="en-US" sz="1800" dirty="0" smtClean="0">
                <a:solidFill>
                  <a:srgbClr val="235CB1"/>
                </a:solidFill>
              </a:rPr>
              <a:t> that audience</a:t>
            </a:r>
          </a:p>
          <a:p>
            <a:pPr marL="0" indent="0">
              <a:buNone/>
            </a:pPr>
            <a:endParaRPr lang="en-US" sz="1800" dirty="0">
              <a:solidFill>
                <a:srgbClr val="235CB1"/>
              </a:solidFill>
            </a:endParaRPr>
          </a:p>
          <a:p>
            <a:pPr marL="0" indent="0">
              <a:buNone/>
            </a:pPr>
            <a:r>
              <a:rPr lang="en-US" sz="1800" dirty="0" smtClean="0">
                <a:solidFill>
                  <a:srgbClr val="235CB1"/>
                </a:solidFill>
              </a:rPr>
              <a:t>				…</a:t>
            </a:r>
            <a:r>
              <a:rPr lang="en-US" sz="1800" b="1" dirty="0" smtClean="0">
                <a:solidFill>
                  <a:srgbClr val="235CB1"/>
                </a:solidFill>
              </a:rPr>
              <a:t>Motivate</a:t>
            </a:r>
            <a:r>
              <a:rPr lang="en-US" sz="1800" dirty="0" smtClean="0">
                <a:solidFill>
                  <a:srgbClr val="235CB1"/>
                </a:solidFill>
              </a:rPr>
              <a:t> that audience</a:t>
            </a:r>
          </a:p>
          <a:p>
            <a:pPr marL="0" indent="0">
              <a:buNone/>
            </a:pPr>
            <a:endParaRPr lang="en-US" sz="1800" dirty="0" smtClean="0">
              <a:solidFill>
                <a:srgbClr val="0070C0"/>
              </a:solidFill>
            </a:endParaRPr>
          </a:p>
          <a:p>
            <a:pPr marL="0" indent="0">
              <a:buNone/>
            </a:pPr>
            <a:endParaRPr lang="en-US" sz="1800" dirty="0">
              <a:solidFill>
                <a:srgbClr val="0070C0"/>
              </a:solidFill>
            </a:endParaRPr>
          </a:p>
          <a:p>
            <a:pPr marL="0" indent="0">
              <a:buNone/>
            </a:pPr>
            <a:endParaRPr lang="en-US" sz="1800" dirty="0" smtClean="0">
              <a:solidFill>
                <a:srgbClr val="0070C0"/>
              </a:solidFill>
            </a:endParaRPr>
          </a:p>
          <a:p>
            <a:pPr marL="0" indent="0">
              <a:buNone/>
            </a:pPr>
            <a:endParaRPr lang="en-US" sz="1800" dirty="0" smtClean="0">
              <a:solidFill>
                <a:srgbClr val="0070C0"/>
              </a:solidFill>
            </a:endParaRPr>
          </a:p>
          <a:p>
            <a:pPr marL="0" indent="0">
              <a:buNone/>
            </a:pPr>
            <a:endParaRPr lang="en-US" dirty="0"/>
          </a:p>
        </p:txBody>
      </p:sp>
    </p:spTree>
    <p:extLst>
      <p:ext uri="{BB962C8B-B14F-4D97-AF65-F5344CB8AC3E}">
        <p14:creationId xmlns:p14="http://schemas.microsoft.com/office/powerpoint/2010/main" val="1746437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543595"/>
          </a:xfrm>
        </p:spPr>
        <p:txBody>
          <a:bodyPr/>
          <a:lstStyle/>
          <a:p>
            <a:pPr algn="l"/>
            <a:r>
              <a:rPr lang="en-US" sz="2400" i="1" dirty="0" smtClean="0">
                <a:solidFill>
                  <a:srgbClr val="235CB1"/>
                </a:solidFill>
              </a:rPr>
              <a:t>Public Involvement and Participation </a:t>
            </a:r>
            <a:r>
              <a:rPr lang="en-US" sz="2400" b="1" i="1" dirty="0" smtClean="0">
                <a:solidFill>
                  <a:srgbClr val="235CB1"/>
                </a:solidFill>
              </a:rPr>
              <a:t>(MCM 3)</a:t>
            </a:r>
            <a:br>
              <a:rPr lang="en-US" sz="2400" b="1" i="1" dirty="0" smtClean="0">
                <a:solidFill>
                  <a:srgbClr val="235CB1"/>
                </a:solidFill>
              </a:rPr>
            </a:br>
            <a:endParaRPr lang="en-US" sz="2400" b="1" dirty="0">
              <a:solidFill>
                <a:srgbClr val="235CB1"/>
              </a:solidFill>
            </a:endParaRPr>
          </a:p>
        </p:txBody>
      </p:sp>
      <p:sp>
        <p:nvSpPr>
          <p:cNvPr id="3" name="Content Placeholder 2"/>
          <p:cNvSpPr>
            <a:spLocks noGrp="1"/>
          </p:cNvSpPr>
          <p:nvPr>
            <p:ph idx="1"/>
          </p:nvPr>
        </p:nvSpPr>
        <p:spPr>
          <a:xfrm>
            <a:off x="628650" y="836712"/>
            <a:ext cx="7886700" cy="3240360"/>
          </a:xfrm>
        </p:spPr>
        <p:txBody>
          <a:bodyPr/>
          <a:lstStyle/>
          <a:p>
            <a:pPr marL="0" indent="0" eaLnBrk="0" hangingPunct="0">
              <a:buNone/>
            </a:pPr>
            <a:r>
              <a:rPr lang="en-US" sz="1600" i="1" dirty="0" smtClean="0">
                <a:solidFill>
                  <a:srgbClr val="235CB1"/>
                </a:solidFill>
              </a:rPr>
              <a:t>Working Group…</a:t>
            </a:r>
          </a:p>
          <a:p>
            <a:pPr marL="0" indent="0" eaLnBrk="0" hangingPunct="0">
              <a:buNone/>
            </a:pPr>
            <a:endParaRPr lang="en-US" sz="1600" i="1" dirty="0" smtClean="0">
              <a:solidFill>
                <a:srgbClr val="235CB1"/>
              </a:solidFill>
            </a:endParaRPr>
          </a:p>
          <a:p>
            <a:pPr marL="0" indent="0" eaLnBrk="0" hangingPunct="0">
              <a:buNone/>
            </a:pPr>
            <a:r>
              <a:rPr lang="en-US" sz="1600" spc="-5" dirty="0" smtClean="0">
                <a:solidFill>
                  <a:srgbClr val="235CB1"/>
                </a:solidFill>
                <a:effectLst/>
                <a:latin typeface="+mj-lt"/>
                <a:ea typeface="Times New Roman" panose="02020603050405020304" pitchFamily="18" charset="0"/>
                <a:cs typeface="Arial Narrow" panose="020B0606020202030204" pitchFamily="34" charset="0"/>
              </a:rPr>
              <a:t>B</a:t>
            </a:r>
            <a:r>
              <a:rPr lang="en-US" sz="1600" dirty="0" smtClean="0">
                <a:solidFill>
                  <a:srgbClr val="235CB1"/>
                </a:solidFill>
                <a:effectLst/>
                <a:latin typeface="+mj-lt"/>
                <a:ea typeface="Times New Roman" panose="02020603050405020304" pitchFamily="18" charset="0"/>
                <a:cs typeface="Arial Narrow" panose="020B0606020202030204" pitchFamily="34" charset="0"/>
              </a:rPr>
              <a:t>asic</a:t>
            </a:r>
            <a:r>
              <a:rPr lang="en-US" sz="1600" spc="40"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spc="-15" dirty="0" smtClean="0">
                <a:solidFill>
                  <a:srgbClr val="235CB1"/>
                </a:solidFill>
                <a:effectLst/>
                <a:latin typeface="+mj-lt"/>
                <a:ea typeface="Times New Roman" panose="02020603050405020304" pitchFamily="18" charset="0"/>
                <a:cs typeface="Arial Narrow" panose="020B0606020202030204" pitchFamily="34" charset="0"/>
              </a:rPr>
              <a:t>r</a:t>
            </a:r>
            <a:r>
              <a:rPr lang="en-US" sz="1600" dirty="0" smtClean="0">
                <a:solidFill>
                  <a:srgbClr val="235CB1"/>
                </a:solidFill>
                <a:effectLst/>
                <a:latin typeface="+mj-lt"/>
                <a:ea typeface="Times New Roman" panose="02020603050405020304" pitchFamily="18" charset="0"/>
                <a:cs typeface="Arial Narrow" panose="020B0606020202030204" pitchFamily="34" charset="0"/>
              </a:rPr>
              <a:t>equi</a:t>
            </a:r>
            <a:r>
              <a:rPr lang="en-US" sz="1600" spc="-5" dirty="0" smtClean="0">
                <a:solidFill>
                  <a:srgbClr val="235CB1"/>
                </a:solidFill>
                <a:effectLst/>
                <a:latin typeface="+mj-lt"/>
                <a:ea typeface="Times New Roman" panose="02020603050405020304" pitchFamily="18" charset="0"/>
                <a:cs typeface="Arial Narrow" panose="020B0606020202030204" pitchFamily="34" charset="0"/>
              </a:rPr>
              <a:t>r</a:t>
            </a:r>
            <a:r>
              <a:rPr lang="en-US" sz="1600" spc="-15" dirty="0" smtClean="0">
                <a:solidFill>
                  <a:srgbClr val="235CB1"/>
                </a:solidFill>
                <a:effectLst/>
                <a:latin typeface="+mj-lt"/>
                <a:ea typeface="Times New Roman" panose="02020603050405020304" pitchFamily="18" charset="0"/>
                <a:cs typeface="Arial Narrow" panose="020B0606020202030204" pitchFamily="34" charset="0"/>
              </a:rPr>
              <a:t>e</a:t>
            </a:r>
            <a:r>
              <a:rPr lang="en-US" sz="1600" dirty="0" smtClean="0">
                <a:solidFill>
                  <a:srgbClr val="235CB1"/>
                </a:solidFill>
                <a:effectLst/>
                <a:latin typeface="+mj-lt"/>
                <a:ea typeface="Times New Roman" panose="02020603050405020304" pitchFamily="18" charset="0"/>
                <a:cs typeface="Arial Narrow" panose="020B0606020202030204" pitchFamily="34" charset="0"/>
              </a:rPr>
              <a:t>men</a:t>
            </a:r>
            <a:r>
              <a:rPr lang="en-US" sz="1600" spc="-15" dirty="0" smtClean="0">
                <a:solidFill>
                  <a:srgbClr val="235CB1"/>
                </a:solidFill>
                <a:effectLst/>
                <a:latin typeface="+mj-lt"/>
                <a:ea typeface="Times New Roman" panose="02020603050405020304" pitchFamily="18" charset="0"/>
                <a:cs typeface="Arial Narrow" panose="020B0606020202030204" pitchFamily="34" charset="0"/>
              </a:rPr>
              <a:t>t</a:t>
            </a:r>
            <a:r>
              <a:rPr lang="en-US" sz="1600" dirty="0" smtClean="0">
                <a:solidFill>
                  <a:srgbClr val="235CB1"/>
                </a:solidFill>
                <a:effectLst/>
                <a:latin typeface="+mj-lt"/>
                <a:ea typeface="Times New Roman" panose="02020603050405020304" pitchFamily="18" charset="0"/>
                <a:cs typeface="Arial Narrow" panose="020B0606020202030204" pitchFamily="34" charset="0"/>
              </a:rPr>
              <a:t>s</a:t>
            </a:r>
            <a:r>
              <a:rPr lang="en-US" sz="1600" spc="40"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spc="-5" dirty="0" smtClean="0">
                <a:solidFill>
                  <a:srgbClr val="235CB1"/>
                </a:solidFill>
                <a:effectLst/>
                <a:latin typeface="+mj-lt"/>
                <a:ea typeface="Times New Roman" panose="02020603050405020304" pitchFamily="18" charset="0"/>
                <a:cs typeface="Arial Narrow" panose="020B0606020202030204" pitchFamily="34" charset="0"/>
              </a:rPr>
              <a:t>r</a:t>
            </a:r>
            <a:r>
              <a:rPr lang="en-US" sz="1600" spc="-15" dirty="0" smtClean="0">
                <a:solidFill>
                  <a:srgbClr val="235CB1"/>
                </a:solidFill>
                <a:effectLst/>
                <a:latin typeface="+mj-lt"/>
                <a:ea typeface="Times New Roman" panose="02020603050405020304" pitchFamily="18" charset="0"/>
                <a:cs typeface="Arial Narrow" panose="020B0606020202030204" pitchFamily="34" charset="0"/>
              </a:rPr>
              <a:t>e</a:t>
            </a:r>
            <a:r>
              <a:rPr lang="en-US" sz="1600" dirty="0" smtClean="0">
                <a:solidFill>
                  <a:srgbClr val="235CB1"/>
                </a:solidFill>
                <a:effectLst/>
                <a:latin typeface="+mj-lt"/>
                <a:ea typeface="Times New Roman" panose="02020603050405020304" pitchFamily="18" charset="0"/>
                <a:cs typeface="Arial Narrow" panose="020B0606020202030204" pitchFamily="34" charset="0"/>
              </a:rPr>
              <a:t>main</a:t>
            </a:r>
            <a:r>
              <a:rPr lang="en-US" sz="1600" spc="2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dirty="0" smtClean="0">
                <a:solidFill>
                  <a:srgbClr val="235CB1"/>
                </a:solidFill>
                <a:effectLst/>
                <a:latin typeface="+mj-lt"/>
                <a:ea typeface="Times New Roman" panose="02020603050405020304" pitchFamily="18" charset="0"/>
                <a:cs typeface="Arial Narrow" panose="020B0606020202030204" pitchFamily="34" charset="0"/>
              </a:rPr>
              <a:t>t</a:t>
            </a:r>
            <a:r>
              <a:rPr lang="en-US" sz="1600" spc="-15" dirty="0" smtClean="0">
                <a:solidFill>
                  <a:srgbClr val="235CB1"/>
                </a:solidFill>
                <a:effectLst/>
                <a:latin typeface="+mj-lt"/>
                <a:ea typeface="Times New Roman" panose="02020603050405020304" pitchFamily="18" charset="0"/>
                <a:cs typeface="Arial Narrow" panose="020B0606020202030204" pitchFamily="34" charset="0"/>
              </a:rPr>
              <a:t>h</a:t>
            </a:r>
            <a:r>
              <a:rPr lang="en-US" sz="1600" dirty="0" smtClean="0">
                <a:solidFill>
                  <a:srgbClr val="235CB1"/>
                </a:solidFill>
                <a:effectLst/>
                <a:latin typeface="+mj-lt"/>
                <a:ea typeface="Times New Roman" panose="02020603050405020304" pitchFamily="18" charset="0"/>
                <a:cs typeface="Arial Narrow" panose="020B0606020202030204" pitchFamily="34" charset="0"/>
              </a:rPr>
              <a:t>e</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dirty="0" smtClean="0">
                <a:solidFill>
                  <a:srgbClr val="235CB1"/>
                </a:solidFill>
                <a:effectLst/>
                <a:latin typeface="+mj-lt"/>
                <a:ea typeface="Times New Roman" panose="02020603050405020304" pitchFamily="18" charset="0"/>
                <a:cs typeface="Arial Narrow" panose="020B0606020202030204" pitchFamily="34" charset="0"/>
              </a:rPr>
              <a:t>sa</a:t>
            </a:r>
            <a:r>
              <a:rPr lang="en-US" sz="1600" spc="-10" dirty="0" smtClean="0">
                <a:solidFill>
                  <a:srgbClr val="235CB1"/>
                </a:solidFill>
                <a:effectLst/>
                <a:latin typeface="+mj-lt"/>
                <a:ea typeface="Times New Roman" panose="02020603050405020304" pitchFamily="18" charset="0"/>
                <a:cs typeface="Arial Narrow" panose="020B0606020202030204" pitchFamily="34" charset="0"/>
              </a:rPr>
              <a:t>m</a:t>
            </a:r>
            <a:r>
              <a:rPr lang="en-US" sz="1600" dirty="0" smtClean="0">
                <a:solidFill>
                  <a:srgbClr val="235CB1"/>
                </a:solidFill>
                <a:effectLst/>
                <a:latin typeface="+mj-lt"/>
                <a:ea typeface="Times New Roman" panose="02020603050405020304" pitchFamily="18" charset="0"/>
                <a:cs typeface="Arial Narrow" panose="020B0606020202030204" pitchFamily="34" charset="0"/>
              </a:rPr>
              <a:t>e</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 as in the existing permit and also include</a:t>
            </a:r>
            <a:r>
              <a:rPr lang="en-US" sz="1600" dirty="0" smtClean="0">
                <a:solidFill>
                  <a:srgbClr val="235CB1"/>
                </a:solidFill>
                <a:effectLst/>
                <a:latin typeface="+mj-lt"/>
                <a:ea typeface="Times New Roman" panose="02020603050405020304" pitchFamily="18" charset="0"/>
                <a:cs typeface="Arial Narrow" panose="020B0606020202030204" pitchFamily="34" charset="0"/>
              </a:rPr>
              <a:t>:</a:t>
            </a:r>
          </a:p>
          <a:p>
            <a:pPr marL="0" indent="0" eaLnBrk="0" hangingPunct="0">
              <a:buNone/>
            </a:pPr>
            <a:endParaRPr lang="en-US" sz="1600" dirty="0" smtClean="0">
              <a:solidFill>
                <a:srgbClr val="235CB1"/>
              </a:solidFill>
              <a:effectLst/>
              <a:latin typeface="+mj-lt"/>
              <a:ea typeface="Times New Roman" panose="02020603050405020304" pitchFamily="18" charset="0"/>
              <a:cs typeface="Arial Narrow" panose="020B0606020202030204" pitchFamily="34" charset="0"/>
            </a:endParaRPr>
          </a:p>
          <a:p>
            <a:pPr eaLnBrk="0" hangingPunct="0"/>
            <a:r>
              <a:rPr lang="en-US" sz="1600" dirty="0" smtClean="0">
                <a:solidFill>
                  <a:srgbClr val="235CB1"/>
                </a:solidFill>
                <a:effectLst/>
                <a:latin typeface="+mj-lt"/>
                <a:ea typeface="Times New Roman" panose="02020603050405020304" pitchFamily="18" charset="0"/>
                <a:cs typeface="Arial Narrow" panose="020B0606020202030204" pitchFamily="34" charset="0"/>
              </a:rPr>
              <a:t>Use M</a:t>
            </a:r>
            <a:r>
              <a:rPr lang="en-US" sz="1600" spc="-5" dirty="0" smtClean="0">
                <a:solidFill>
                  <a:srgbClr val="235CB1"/>
                </a:solidFill>
                <a:effectLst/>
                <a:latin typeface="+mj-lt"/>
                <a:ea typeface="Times New Roman" panose="02020603050405020304" pitchFamily="18" charset="0"/>
                <a:cs typeface="Arial Narrow" panose="020B0606020202030204" pitchFamily="34" charset="0"/>
              </a:rPr>
              <a:t>S</a:t>
            </a:r>
            <a:r>
              <a:rPr lang="en-US" sz="1600" spc="-15" dirty="0" smtClean="0">
                <a:solidFill>
                  <a:srgbClr val="235CB1"/>
                </a:solidFill>
                <a:effectLst/>
                <a:latin typeface="+mj-lt"/>
                <a:ea typeface="Times New Roman" panose="02020603050405020304" pitchFamily="18" charset="0"/>
                <a:cs typeface="Arial Narrow" panose="020B0606020202030204" pitchFamily="34" charset="0"/>
              </a:rPr>
              <a:t>4</a:t>
            </a:r>
            <a:r>
              <a:rPr lang="en-US" sz="1600" dirty="0" smtClean="0">
                <a:solidFill>
                  <a:srgbClr val="235CB1"/>
                </a:solidFill>
                <a:effectLst/>
                <a:latin typeface="+mj-lt"/>
                <a:ea typeface="Times New Roman" panose="02020603050405020304" pitchFamily="18" charset="0"/>
                <a:cs typeface="Arial Narrow" panose="020B0606020202030204" pitchFamily="34" charset="0"/>
              </a:rPr>
              <a:t>s</a:t>
            </a:r>
            <a:r>
              <a:rPr lang="en-US" sz="1600" spc="2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dirty="0" smtClean="0">
                <a:solidFill>
                  <a:srgbClr val="235CB1"/>
                </a:solidFill>
                <a:effectLst/>
                <a:latin typeface="+mj-lt"/>
                <a:ea typeface="Times New Roman" panose="02020603050405020304" pitchFamily="18" charset="0"/>
                <a:cs typeface="Arial Narrow" panose="020B0606020202030204" pitchFamily="34" charset="0"/>
              </a:rPr>
              <a:t>sto</a:t>
            </a:r>
            <a:r>
              <a:rPr lang="en-US" sz="1600" spc="-5" dirty="0" smtClean="0">
                <a:solidFill>
                  <a:srgbClr val="235CB1"/>
                </a:solidFill>
                <a:effectLst/>
                <a:latin typeface="+mj-lt"/>
                <a:ea typeface="Times New Roman" panose="02020603050405020304" pitchFamily="18" charset="0"/>
                <a:cs typeface="Arial Narrow" panose="020B0606020202030204" pitchFamily="34" charset="0"/>
              </a:rPr>
              <a:t>r</a:t>
            </a:r>
            <a:r>
              <a:rPr lang="en-US" sz="1600" dirty="0" smtClean="0">
                <a:solidFill>
                  <a:srgbClr val="235CB1"/>
                </a:solidFill>
                <a:effectLst/>
                <a:latin typeface="+mj-lt"/>
                <a:ea typeface="Times New Roman" panose="02020603050405020304" pitchFamily="18" charset="0"/>
                <a:cs typeface="Arial Narrow" panose="020B0606020202030204" pitchFamily="34" charset="0"/>
              </a:rPr>
              <a:t>m</a:t>
            </a:r>
            <a:r>
              <a:rPr lang="en-US" sz="1600" spc="2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spc="-10" dirty="0" smtClean="0">
                <a:solidFill>
                  <a:srgbClr val="235CB1"/>
                </a:solidFill>
                <a:effectLst/>
                <a:latin typeface="+mj-lt"/>
                <a:ea typeface="Times New Roman" panose="02020603050405020304" pitchFamily="18" charset="0"/>
                <a:cs typeface="Arial Narrow" panose="020B0606020202030204" pitchFamily="34" charset="0"/>
              </a:rPr>
              <a:t>w</a:t>
            </a:r>
            <a:r>
              <a:rPr lang="en-US" sz="1600" dirty="0" smtClean="0">
                <a:solidFill>
                  <a:srgbClr val="235CB1"/>
                </a:solidFill>
                <a:effectLst/>
                <a:latin typeface="+mj-lt"/>
                <a:ea typeface="Times New Roman" panose="02020603050405020304" pitchFamily="18" charset="0"/>
                <a:cs typeface="Arial Narrow" panose="020B0606020202030204" pitchFamily="34" charset="0"/>
              </a:rPr>
              <a:t>ater</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spc="-10" dirty="0" smtClean="0">
                <a:solidFill>
                  <a:srgbClr val="235CB1"/>
                </a:solidFill>
                <a:effectLst/>
                <a:latin typeface="+mj-lt"/>
                <a:ea typeface="Times New Roman" panose="02020603050405020304" pitchFamily="18" charset="0"/>
                <a:cs typeface="Arial Narrow" panose="020B0606020202030204" pitchFamily="34" charset="0"/>
              </a:rPr>
              <a:t>w</a:t>
            </a:r>
            <a:r>
              <a:rPr lang="en-US" sz="1600" dirty="0" smtClean="0">
                <a:solidFill>
                  <a:srgbClr val="235CB1"/>
                </a:solidFill>
                <a:effectLst/>
                <a:latin typeface="+mj-lt"/>
                <a:ea typeface="Times New Roman" panose="02020603050405020304" pitchFamily="18" charset="0"/>
                <a:cs typeface="Arial Narrow" panose="020B0606020202030204" pitchFamily="34" charset="0"/>
              </a:rPr>
              <a:t>eb</a:t>
            </a:r>
            <a:r>
              <a:rPr lang="en-US" sz="1600" spc="-10" dirty="0" smtClean="0">
                <a:solidFill>
                  <a:srgbClr val="235CB1"/>
                </a:solidFill>
                <a:effectLst/>
                <a:latin typeface="+mj-lt"/>
                <a:ea typeface="Times New Roman" panose="02020603050405020304" pitchFamily="18" charset="0"/>
                <a:cs typeface="Arial Narrow" panose="020B0606020202030204" pitchFamily="34" charset="0"/>
              </a:rPr>
              <a:t>s</a:t>
            </a:r>
            <a:r>
              <a:rPr lang="en-US" sz="1600" dirty="0" smtClean="0">
                <a:solidFill>
                  <a:srgbClr val="235CB1"/>
                </a:solidFill>
                <a:effectLst/>
                <a:latin typeface="+mj-lt"/>
                <a:ea typeface="Times New Roman" panose="02020603050405020304" pitchFamily="18" charset="0"/>
                <a:cs typeface="Arial Narrow" panose="020B0606020202030204" pitchFamily="34" charset="0"/>
              </a:rPr>
              <a:t>ite</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dirty="0" smtClean="0">
                <a:solidFill>
                  <a:srgbClr val="235CB1"/>
                </a:solidFill>
                <a:effectLst/>
                <a:latin typeface="+mj-lt"/>
                <a:ea typeface="Times New Roman" panose="02020603050405020304" pitchFamily="18" charset="0"/>
                <a:cs typeface="Arial Narrow" panose="020B0606020202030204" pitchFamily="34" charset="0"/>
              </a:rPr>
              <a:t>to</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dirty="0" smtClean="0">
                <a:solidFill>
                  <a:srgbClr val="235CB1"/>
                </a:solidFill>
                <a:effectLst/>
                <a:latin typeface="+mj-lt"/>
                <a:ea typeface="Times New Roman" panose="02020603050405020304" pitchFamily="18" charset="0"/>
                <a:cs typeface="Arial Narrow" panose="020B0606020202030204" pitchFamily="34" charset="0"/>
              </a:rPr>
              <a:t>so</a:t>
            </a:r>
            <a:r>
              <a:rPr lang="en-US" sz="1600" spc="-10" dirty="0" smtClean="0">
                <a:solidFill>
                  <a:srgbClr val="235CB1"/>
                </a:solidFill>
                <a:effectLst/>
                <a:latin typeface="+mj-lt"/>
                <a:ea typeface="Times New Roman" panose="02020603050405020304" pitchFamily="18" charset="0"/>
                <a:cs typeface="Arial Narrow" panose="020B0606020202030204" pitchFamily="34" charset="0"/>
              </a:rPr>
              <a:t>l</a:t>
            </a:r>
            <a:r>
              <a:rPr lang="en-US" sz="1600" dirty="0" smtClean="0">
                <a:solidFill>
                  <a:srgbClr val="235CB1"/>
                </a:solidFill>
                <a:effectLst/>
                <a:latin typeface="+mj-lt"/>
                <a:ea typeface="Times New Roman" panose="02020603050405020304" pitchFamily="18" charset="0"/>
                <a:cs typeface="Arial Narrow" panose="020B0606020202030204" pitchFamily="34" charset="0"/>
              </a:rPr>
              <a:t>icit</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spc="-10" dirty="0" smtClean="0">
                <a:solidFill>
                  <a:srgbClr val="235CB1"/>
                </a:solidFill>
                <a:effectLst/>
                <a:latin typeface="+mj-lt"/>
                <a:ea typeface="Times New Roman" panose="02020603050405020304" pitchFamily="18" charset="0"/>
                <a:cs typeface="Arial Narrow" panose="020B0606020202030204" pitchFamily="34" charset="0"/>
              </a:rPr>
              <a:t>i</a:t>
            </a:r>
            <a:r>
              <a:rPr lang="en-US" sz="1600" dirty="0" smtClean="0">
                <a:solidFill>
                  <a:srgbClr val="235CB1"/>
                </a:solidFill>
                <a:effectLst/>
                <a:latin typeface="+mj-lt"/>
                <a:ea typeface="Times New Roman" panose="02020603050405020304" pitchFamily="18" charset="0"/>
                <a:cs typeface="Arial Narrow" panose="020B0606020202030204" pitchFamily="34" charset="0"/>
              </a:rPr>
              <a:t>nput</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dirty="0" smtClean="0">
                <a:solidFill>
                  <a:srgbClr val="235CB1"/>
                </a:solidFill>
                <a:effectLst/>
                <a:latin typeface="+mj-lt"/>
                <a:ea typeface="Times New Roman" panose="02020603050405020304" pitchFamily="18" charset="0"/>
                <a:cs typeface="Arial Narrow" panose="020B0606020202030204" pitchFamily="34" charset="0"/>
              </a:rPr>
              <a:t>on</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dirty="0" smtClean="0">
                <a:solidFill>
                  <a:srgbClr val="235CB1"/>
                </a:solidFill>
                <a:effectLst/>
                <a:latin typeface="+mj-lt"/>
                <a:ea typeface="Times New Roman" panose="02020603050405020304" pitchFamily="18" charset="0"/>
                <a:cs typeface="Arial Narrow" panose="020B0606020202030204" pitchFamily="34" charset="0"/>
              </a:rPr>
              <a:t>the</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b="1" spc="35" dirty="0" smtClean="0">
                <a:solidFill>
                  <a:srgbClr val="235CB1"/>
                </a:solidFill>
                <a:effectLst/>
                <a:latin typeface="+mj-lt"/>
                <a:ea typeface="Times New Roman" panose="02020603050405020304" pitchFamily="18" charset="0"/>
                <a:cs typeface="Arial Narrow" panose="020B0606020202030204" pitchFamily="34" charset="0"/>
              </a:rPr>
              <a:t>S</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torm </a:t>
            </a:r>
            <a:r>
              <a:rPr lang="en-US" sz="1600" b="1" spc="35" dirty="0" smtClean="0">
                <a:solidFill>
                  <a:srgbClr val="235CB1"/>
                </a:solidFill>
                <a:effectLst/>
                <a:latin typeface="+mj-lt"/>
                <a:ea typeface="Times New Roman" panose="02020603050405020304" pitchFamily="18" charset="0"/>
                <a:cs typeface="Arial Narrow" panose="020B0606020202030204" pitchFamily="34" charset="0"/>
              </a:rPr>
              <a:t>W</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ater </a:t>
            </a:r>
            <a:r>
              <a:rPr lang="en-US" sz="1600" b="1" spc="35" dirty="0" smtClean="0">
                <a:solidFill>
                  <a:srgbClr val="235CB1"/>
                </a:solidFill>
                <a:effectLst/>
                <a:latin typeface="+mj-lt"/>
                <a:ea typeface="Times New Roman" panose="02020603050405020304" pitchFamily="18" charset="0"/>
                <a:cs typeface="Arial Narrow" panose="020B0606020202030204" pitchFamily="34" charset="0"/>
              </a:rPr>
              <a:t>M</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anagement </a:t>
            </a:r>
            <a:r>
              <a:rPr lang="en-US" sz="1600" b="1" spc="35" dirty="0" smtClean="0">
                <a:solidFill>
                  <a:srgbClr val="235CB1"/>
                </a:solidFill>
                <a:effectLst/>
                <a:latin typeface="+mj-lt"/>
                <a:ea typeface="Times New Roman" panose="02020603050405020304" pitchFamily="18" charset="0"/>
                <a:cs typeface="Arial Narrow" panose="020B0606020202030204" pitchFamily="34" charset="0"/>
              </a:rPr>
              <a:t>P</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lan (</a:t>
            </a:r>
            <a:r>
              <a:rPr lang="en-US" sz="1600" spc="-20" dirty="0" smtClean="0">
                <a:solidFill>
                  <a:srgbClr val="235CB1"/>
                </a:solidFill>
                <a:effectLst/>
                <a:latin typeface="+mj-lt"/>
                <a:ea typeface="Times New Roman" panose="02020603050405020304" pitchFamily="18" charset="0"/>
                <a:cs typeface="Arial Narrow" panose="020B0606020202030204" pitchFamily="34" charset="0"/>
              </a:rPr>
              <a:t>S</a:t>
            </a:r>
            <a:r>
              <a:rPr lang="en-US" sz="1600" spc="-5" dirty="0" smtClean="0">
                <a:solidFill>
                  <a:srgbClr val="235CB1"/>
                </a:solidFill>
                <a:effectLst/>
                <a:latin typeface="+mj-lt"/>
                <a:ea typeface="Times New Roman" panose="02020603050405020304" pitchFamily="18" charset="0"/>
                <a:cs typeface="Arial Narrow" panose="020B0606020202030204" pitchFamily="34" charset="0"/>
              </a:rPr>
              <a:t>W</a:t>
            </a:r>
            <a:r>
              <a:rPr lang="en-US" sz="1600" dirty="0" smtClean="0">
                <a:solidFill>
                  <a:srgbClr val="235CB1"/>
                </a:solidFill>
                <a:effectLst/>
                <a:latin typeface="+mj-lt"/>
                <a:ea typeface="Times New Roman" panose="02020603050405020304" pitchFamily="18" charset="0"/>
                <a:cs typeface="Arial Narrow" panose="020B0606020202030204" pitchFamily="34" charset="0"/>
              </a:rPr>
              <a:t>MP)</a:t>
            </a:r>
            <a:r>
              <a:rPr lang="en-US" sz="1600" spc="30"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dirty="0" smtClean="0">
                <a:solidFill>
                  <a:srgbClr val="235CB1"/>
                </a:solidFill>
                <a:effectLst/>
                <a:latin typeface="+mj-lt"/>
                <a:ea typeface="Times New Roman" panose="02020603050405020304" pitchFamily="18" charset="0"/>
                <a:cs typeface="Arial Narrow" panose="020B0606020202030204" pitchFamily="34" charset="0"/>
              </a:rPr>
              <a:t>p</a:t>
            </a:r>
            <a:r>
              <a:rPr lang="en-US" sz="1600" spc="-5" dirty="0" smtClean="0">
                <a:solidFill>
                  <a:srgbClr val="235CB1"/>
                </a:solidFill>
                <a:effectLst/>
                <a:latin typeface="+mj-lt"/>
                <a:ea typeface="Times New Roman" panose="02020603050405020304" pitchFamily="18" charset="0"/>
                <a:cs typeface="Arial Narrow" panose="020B0606020202030204" pitchFamily="34" charset="0"/>
              </a:rPr>
              <a:t>r</a:t>
            </a:r>
            <a:r>
              <a:rPr lang="en-US" sz="1600" dirty="0" smtClean="0">
                <a:solidFill>
                  <a:srgbClr val="235CB1"/>
                </a:solidFill>
                <a:effectLst/>
                <a:latin typeface="+mj-lt"/>
                <a:ea typeface="Times New Roman" panose="02020603050405020304" pitchFamily="18" charset="0"/>
                <a:cs typeface="Arial Narrow" panose="020B0606020202030204" pitchFamily="34" charset="0"/>
              </a:rPr>
              <a:t>og</a:t>
            </a:r>
            <a:r>
              <a:rPr lang="en-US" sz="1600" spc="-5" dirty="0" smtClean="0">
                <a:solidFill>
                  <a:srgbClr val="235CB1"/>
                </a:solidFill>
                <a:effectLst/>
                <a:latin typeface="+mj-lt"/>
                <a:ea typeface="Times New Roman" panose="02020603050405020304" pitchFamily="18" charset="0"/>
                <a:cs typeface="Arial Narrow" panose="020B0606020202030204" pitchFamily="34" charset="0"/>
              </a:rPr>
              <a:t>r</a:t>
            </a:r>
            <a:r>
              <a:rPr lang="en-US" sz="1600" dirty="0" smtClean="0">
                <a:solidFill>
                  <a:srgbClr val="235CB1"/>
                </a:solidFill>
                <a:effectLst/>
                <a:latin typeface="+mj-lt"/>
                <a:ea typeface="Times New Roman" panose="02020603050405020304" pitchFamily="18" charset="0"/>
                <a:cs typeface="Arial Narrow" panose="020B0606020202030204" pitchFamily="34" charset="0"/>
              </a:rPr>
              <a:t>am</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dirty="0" smtClean="0">
                <a:solidFill>
                  <a:srgbClr val="235CB1"/>
                </a:solidFill>
                <a:effectLst/>
                <a:latin typeface="+mj-lt"/>
                <a:ea typeface="Times New Roman" panose="02020603050405020304" pitchFamily="18" charset="0"/>
                <a:cs typeface="Arial Narrow" panose="020B0606020202030204" pitchFamily="34" charset="0"/>
              </a:rPr>
              <a:t>im</a:t>
            </a:r>
            <a:r>
              <a:rPr lang="en-US" sz="1600" spc="-15" dirty="0" smtClean="0">
                <a:solidFill>
                  <a:srgbClr val="235CB1"/>
                </a:solidFill>
                <a:effectLst/>
                <a:latin typeface="+mj-lt"/>
                <a:ea typeface="Times New Roman" panose="02020603050405020304" pitchFamily="18" charset="0"/>
                <a:cs typeface="Arial Narrow" panose="020B0606020202030204" pitchFamily="34" charset="0"/>
              </a:rPr>
              <a:t>p</a:t>
            </a:r>
            <a:r>
              <a:rPr lang="en-US" sz="1600" dirty="0" smtClean="0">
                <a:solidFill>
                  <a:srgbClr val="235CB1"/>
                </a:solidFill>
                <a:effectLst/>
                <a:latin typeface="+mj-lt"/>
                <a:ea typeface="Times New Roman" panose="02020603050405020304" pitchFamily="18" charset="0"/>
                <a:cs typeface="Arial Narrow" panose="020B0606020202030204" pitchFamily="34" charset="0"/>
              </a:rPr>
              <a:t>le</a:t>
            </a:r>
            <a:r>
              <a:rPr lang="en-US" sz="1600" spc="-10" dirty="0" smtClean="0">
                <a:solidFill>
                  <a:srgbClr val="235CB1"/>
                </a:solidFill>
                <a:effectLst/>
                <a:latin typeface="+mj-lt"/>
                <a:ea typeface="Times New Roman" panose="02020603050405020304" pitchFamily="18" charset="0"/>
                <a:cs typeface="Arial Narrow" panose="020B0606020202030204" pitchFamily="34" charset="0"/>
              </a:rPr>
              <a:t>m</a:t>
            </a:r>
            <a:r>
              <a:rPr lang="en-US" sz="1600" dirty="0" smtClean="0">
                <a:solidFill>
                  <a:srgbClr val="235CB1"/>
                </a:solidFill>
                <a:effectLst/>
                <a:latin typeface="+mj-lt"/>
                <a:ea typeface="Times New Roman" panose="02020603050405020304" pitchFamily="18" charset="0"/>
                <a:cs typeface="Arial Narrow" panose="020B0606020202030204" pitchFamily="34" charset="0"/>
              </a:rPr>
              <a:t>entat</a:t>
            </a:r>
            <a:r>
              <a:rPr lang="en-US" sz="1600" spc="-10" dirty="0" smtClean="0">
                <a:solidFill>
                  <a:srgbClr val="235CB1"/>
                </a:solidFill>
                <a:effectLst/>
                <a:latin typeface="+mj-lt"/>
                <a:ea typeface="Times New Roman" panose="02020603050405020304" pitchFamily="18" charset="0"/>
                <a:cs typeface="Arial Narrow" panose="020B0606020202030204" pitchFamily="34" charset="0"/>
              </a:rPr>
              <a:t>i</a:t>
            </a:r>
            <a:r>
              <a:rPr lang="en-US" sz="1600" dirty="0" smtClean="0">
                <a:solidFill>
                  <a:srgbClr val="235CB1"/>
                </a:solidFill>
                <a:effectLst/>
                <a:latin typeface="+mj-lt"/>
                <a:ea typeface="Times New Roman" panose="02020603050405020304" pitchFamily="18" charset="0"/>
                <a:cs typeface="Arial Narrow" panose="020B0606020202030204" pitchFamily="34" charset="0"/>
              </a:rPr>
              <a:t>on,</a:t>
            </a:r>
            <a:r>
              <a:rPr lang="en-US" sz="1600" spc="2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dirty="0" smtClean="0">
                <a:solidFill>
                  <a:srgbClr val="235CB1"/>
                </a:solidFill>
                <a:effectLst/>
                <a:latin typeface="+mj-lt"/>
                <a:ea typeface="Times New Roman" panose="02020603050405020304" pitchFamily="18" charset="0"/>
                <a:cs typeface="Arial Narrow" panose="020B0606020202030204" pitchFamily="34" charset="0"/>
              </a:rPr>
              <a:t>and</a:t>
            </a:r>
          </a:p>
          <a:p>
            <a:pPr eaLnBrk="0" hangingPunct="0"/>
            <a:endParaRPr lang="en-US" sz="1600" dirty="0" smtClean="0">
              <a:solidFill>
                <a:srgbClr val="235CB1"/>
              </a:solidFill>
              <a:effectLst/>
              <a:latin typeface="+mj-lt"/>
              <a:ea typeface="Times New Roman" panose="02020603050405020304" pitchFamily="18" charset="0"/>
              <a:cs typeface="Arial Narrow" panose="020B0606020202030204" pitchFamily="34" charset="0"/>
            </a:endParaRPr>
          </a:p>
          <a:p>
            <a:pPr eaLnBrk="0" hangingPunct="0"/>
            <a:r>
              <a:rPr lang="en-US" sz="1600" dirty="0" smtClean="0">
                <a:solidFill>
                  <a:srgbClr val="235CB1"/>
                </a:solidFill>
                <a:effectLst/>
                <a:latin typeface="+mj-lt"/>
                <a:ea typeface="Times New Roman" panose="02020603050405020304" pitchFamily="18" charset="0"/>
                <a:cs typeface="Arial Narrow" panose="020B0606020202030204" pitchFamily="34" charset="0"/>
              </a:rPr>
              <a:t>Update info</a:t>
            </a:r>
            <a:r>
              <a:rPr lang="en-US" sz="1600" spc="-15" dirty="0" smtClean="0">
                <a:solidFill>
                  <a:srgbClr val="235CB1"/>
                </a:solidFill>
                <a:effectLst/>
                <a:latin typeface="+mj-lt"/>
                <a:ea typeface="Times New Roman" panose="02020603050405020304" pitchFamily="18" charset="0"/>
                <a:cs typeface="Arial Narrow" panose="020B0606020202030204" pitchFamily="34" charset="0"/>
              </a:rPr>
              <a:t>r</a:t>
            </a:r>
            <a:r>
              <a:rPr lang="en-US" sz="1600" dirty="0" smtClean="0">
                <a:solidFill>
                  <a:srgbClr val="235CB1"/>
                </a:solidFill>
                <a:effectLst/>
                <a:latin typeface="+mj-lt"/>
                <a:ea typeface="Times New Roman" panose="02020603050405020304" pitchFamily="18" charset="0"/>
                <a:cs typeface="Arial Narrow" panose="020B0606020202030204" pitchFamily="34" charset="0"/>
              </a:rPr>
              <a:t>mation</a:t>
            </a:r>
            <a:r>
              <a:rPr lang="en-US" sz="1600" spc="35" dirty="0" smtClean="0">
                <a:solidFill>
                  <a:srgbClr val="235CB1"/>
                </a:solidFill>
                <a:effectLst/>
                <a:latin typeface="+mj-lt"/>
                <a:ea typeface="Times New Roman" panose="02020603050405020304" pitchFamily="18" charset="0"/>
                <a:cs typeface="Arial Narrow" panose="020B0606020202030204" pitchFamily="34" charset="0"/>
              </a:rPr>
              <a:t> </a:t>
            </a:r>
            <a:r>
              <a:rPr lang="en-US" sz="1600" spc="-5" dirty="0" smtClean="0">
                <a:solidFill>
                  <a:srgbClr val="235CB1"/>
                </a:solidFill>
                <a:effectLst/>
                <a:latin typeface="+mj-lt"/>
                <a:ea typeface="Times New Roman" panose="02020603050405020304" pitchFamily="18" charset="0"/>
                <a:cs typeface="Arial Narrow" panose="020B0606020202030204" pitchFamily="34" charset="0"/>
              </a:rPr>
              <a:t>r</a:t>
            </a:r>
            <a:r>
              <a:rPr lang="en-US" sz="1600" dirty="0" smtClean="0">
                <a:solidFill>
                  <a:srgbClr val="235CB1"/>
                </a:solidFill>
                <a:effectLst/>
                <a:latin typeface="+mj-lt"/>
                <a:ea typeface="Times New Roman" panose="02020603050405020304" pitchFamily="18" charset="0"/>
                <a:cs typeface="Arial Narrow" panose="020B0606020202030204" pitchFamily="34" charset="0"/>
              </a:rPr>
              <a:t>ega</a:t>
            </a:r>
            <a:r>
              <a:rPr lang="en-US" sz="1600" spc="-15" dirty="0" smtClean="0">
                <a:solidFill>
                  <a:srgbClr val="235CB1"/>
                </a:solidFill>
                <a:effectLst/>
                <a:latin typeface="+mj-lt"/>
                <a:ea typeface="Times New Roman" panose="02020603050405020304" pitchFamily="18" charset="0"/>
                <a:cs typeface="Arial Narrow" panose="020B0606020202030204" pitchFamily="34" charset="0"/>
              </a:rPr>
              <a:t>r</a:t>
            </a:r>
            <a:r>
              <a:rPr lang="en-US" sz="1600" dirty="0" smtClean="0">
                <a:solidFill>
                  <a:srgbClr val="235CB1"/>
                </a:solidFill>
                <a:effectLst/>
                <a:latin typeface="+mj-lt"/>
                <a:ea typeface="Times New Roman" panose="02020603050405020304" pitchFamily="18" charset="0"/>
                <a:cs typeface="Arial Narrow" panose="020B0606020202030204" pitchFamily="34" charset="0"/>
              </a:rPr>
              <a:t>ding storm water specific </a:t>
            </a:r>
            <a:r>
              <a:rPr lang="en-US" sz="1600" b="1" dirty="0" smtClean="0">
                <a:solidFill>
                  <a:srgbClr val="235CB1"/>
                </a:solidFill>
                <a:effectLst/>
                <a:latin typeface="+mj-lt"/>
                <a:ea typeface="Times New Roman" panose="02020603050405020304" pitchFamily="18" charset="0"/>
                <a:cs typeface="Arial Narrow" panose="020B0606020202030204" pitchFamily="34" charset="0"/>
              </a:rPr>
              <a:t>complaints</a:t>
            </a:r>
            <a:r>
              <a:rPr lang="en-US" sz="1600" dirty="0" smtClean="0">
                <a:solidFill>
                  <a:srgbClr val="235CB1"/>
                </a:solidFill>
                <a:effectLst/>
                <a:latin typeface="+mj-lt"/>
                <a:ea typeface="Times New Roman" panose="02020603050405020304" pitchFamily="18" charset="0"/>
                <a:cs typeface="Arial Narrow" panose="020B0606020202030204" pitchFamily="34" charset="0"/>
              </a:rPr>
              <a:t> and reports of illicit discharges.</a:t>
            </a:r>
          </a:p>
          <a:p>
            <a:pPr eaLnBrk="0" hangingPunct="0"/>
            <a:endParaRPr lang="en-US" sz="1600" i="1" dirty="0">
              <a:solidFill>
                <a:srgbClr val="235CB1"/>
              </a:solidFill>
              <a:latin typeface="+mj-lt"/>
            </a:endParaRPr>
          </a:p>
          <a:p>
            <a:pPr eaLnBrk="0" hangingPunct="0"/>
            <a:r>
              <a:rPr lang="en-US" sz="1600" b="1" dirty="0" smtClean="0">
                <a:solidFill>
                  <a:srgbClr val="235CB1"/>
                </a:solidFill>
                <a:latin typeface="+mj-lt"/>
              </a:rPr>
              <a:t>Websites</a:t>
            </a:r>
            <a:r>
              <a:rPr lang="en-US" sz="1600" dirty="0" smtClean="0">
                <a:solidFill>
                  <a:srgbClr val="235CB1"/>
                </a:solidFill>
                <a:latin typeface="+mj-lt"/>
              </a:rPr>
              <a:t> will require modifications to meet the new requirements.</a:t>
            </a:r>
          </a:p>
        </p:txBody>
      </p:sp>
    </p:spTree>
    <p:extLst>
      <p:ext uri="{BB962C8B-B14F-4D97-AF65-F5344CB8AC3E}">
        <p14:creationId xmlns:p14="http://schemas.microsoft.com/office/powerpoint/2010/main" val="42397711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543595"/>
          </a:xfrm>
        </p:spPr>
        <p:txBody>
          <a:bodyPr/>
          <a:lstStyle/>
          <a:p>
            <a:pPr algn="l"/>
            <a:r>
              <a:rPr lang="en-US" sz="2400" i="1" dirty="0" smtClean="0">
                <a:solidFill>
                  <a:srgbClr val="235CB1"/>
                </a:solidFill>
              </a:rPr>
              <a:t>Illicit Discharge Detection and Elimination </a:t>
            </a:r>
            <a:r>
              <a:rPr lang="en-US" sz="2400" b="1" i="1" dirty="0" smtClean="0">
                <a:solidFill>
                  <a:srgbClr val="235CB1"/>
                </a:solidFill>
              </a:rPr>
              <a:t>(MCM 4)</a:t>
            </a:r>
            <a:br>
              <a:rPr lang="en-US" sz="2400" b="1" i="1" dirty="0" smtClean="0">
                <a:solidFill>
                  <a:srgbClr val="235CB1"/>
                </a:solidFill>
              </a:rPr>
            </a:br>
            <a:endParaRPr lang="en-US" sz="2400" b="1" dirty="0">
              <a:solidFill>
                <a:srgbClr val="235CB1"/>
              </a:solidFill>
            </a:endParaRPr>
          </a:p>
        </p:txBody>
      </p:sp>
      <p:sp>
        <p:nvSpPr>
          <p:cNvPr id="3" name="Content Placeholder 2"/>
          <p:cNvSpPr>
            <a:spLocks noGrp="1"/>
          </p:cNvSpPr>
          <p:nvPr>
            <p:ph idx="1"/>
          </p:nvPr>
        </p:nvSpPr>
        <p:spPr>
          <a:xfrm>
            <a:off x="628650" y="836712"/>
            <a:ext cx="7886700" cy="3240360"/>
          </a:xfrm>
        </p:spPr>
        <p:txBody>
          <a:bodyPr/>
          <a:lstStyle/>
          <a:p>
            <a:pPr marL="0" indent="0">
              <a:buNone/>
            </a:pPr>
            <a:r>
              <a:rPr lang="en-US" altLang="en-US" sz="2000" b="1" dirty="0" smtClean="0">
                <a:solidFill>
                  <a:srgbClr val="235CB1"/>
                </a:solidFill>
                <a:latin typeface="+mj-lt"/>
              </a:rPr>
              <a:t>What does this mean?</a:t>
            </a:r>
            <a:endParaRPr lang="fr-FR" altLang="en-US" sz="2000" b="1" dirty="0" smtClean="0">
              <a:solidFill>
                <a:srgbClr val="235CB1"/>
              </a:solidFill>
              <a:latin typeface="+mj-lt"/>
            </a:endParaRPr>
          </a:p>
          <a:p>
            <a:pPr marL="0" indent="0">
              <a:buNone/>
            </a:pPr>
            <a:endParaRPr lang="en-US" sz="2000" i="1" dirty="0" smtClean="0">
              <a:solidFill>
                <a:srgbClr val="235CB1"/>
              </a:solidFill>
              <a:latin typeface="+mj-lt"/>
            </a:endParaRPr>
          </a:p>
          <a:p>
            <a:pPr marL="0" indent="0">
              <a:buNone/>
            </a:pPr>
            <a:r>
              <a:rPr lang="en-US" altLang="en-US" sz="2000" dirty="0" smtClean="0">
                <a:solidFill>
                  <a:srgbClr val="235CB1"/>
                </a:solidFill>
                <a:latin typeface="+mj-lt"/>
              </a:rPr>
              <a:t>In simple terms illicit discharges are…</a:t>
            </a:r>
          </a:p>
          <a:p>
            <a:pPr marL="0" indent="0">
              <a:buNone/>
            </a:pPr>
            <a:endParaRPr lang="en-US" altLang="en-US" sz="2000" dirty="0">
              <a:solidFill>
                <a:srgbClr val="235CB1"/>
              </a:solidFill>
              <a:latin typeface="+mj-lt"/>
            </a:endParaRPr>
          </a:p>
          <a:p>
            <a:pPr marL="0" indent="0">
              <a:buNone/>
            </a:pPr>
            <a:r>
              <a:rPr lang="en-US" altLang="en-US" sz="2000" b="1" dirty="0" smtClean="0">
                <a:solidFill>
                  <a:srgbClr val="235CB1"/>
                </a:solidFill>
                <a:latin typeface="+mj-lt"/>
              </a:rPr>
              <a:t>Non-storm water discharges </a:t>
            </a:r>
            <a:r>
              <a:rPr lang="en-US" altLang="en-US" sz="2000" dirty="0" smtClean="0">
                <a:solidFill>
                  <a:srgbClr val="235CB1"/>
                </a:solidFill>
                <a:latin typeface="+mj-lt"/>
              </a:rPr>
              <a:t>entering a storm water system that can have adverse impacts to the storm water systems and receiving waters.</a:t>
            </a:r>
          </a:p>
          <a:p>
            <a:pPr marL="0" indent="0">
              <a:buNone/>
            </a:pPr>
            <a:endParaRPr lang="en-US" sz="1400" dirty="0" smtClean="0">
              <a:solidFill>
                <a:srgbClr val="0070C0"/>
              </a:solidFill>
            </a:endParaRPr>
          </a:p>
        </p:txBody>
      </p:sp>
    </p:spTree>
    <p:extLst>
      <p:ext uri="{BB962C8B-B14F-4D97-AF65-F5344CB8AC3E}">
        <p14:creationId xmlns:p14="http://schemas.microsoft.com/office/powerpoint/2010/main" val="3447983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543595"/>
          </a:xfrm>
        </p:spPr>
        <p:txBody>
          <a:bodyPr/>
          <a:lstStyle/>
          <a:p>
            <a:pPr algn="l"/>
            <a:r>
              <a:rPr lang="en-US" sz="2400" i="1" dirty="0" smtClean="0">
                <a:solidFill>
                  <a:srgbClr val="235CB1"/>
                </a:solidFill>
              </a:rPr>
              <a:t>Illicit Discharge Detection and Elimination </a:t>
            </a:r>
            <a:r>
              <a:rPr lang="en-US" sz="2400" b="1" i="1" dirty="0" smtClean="0">
                <a:solidFill>
                  <a:srgbClr val="235CB1"/>
                </a:solidFill>
              </a:rPr>
              <a:t>(MCM 4)</a:t>
            </a:r>
            <a:br>
              <a:rPr lang="en-US" sz="2400" b="1" i="1" dirty="0" smtClean="0">
                <a:solidFill>
                  <a:srgbClr val="235CB1"/>
                </a:solidFill>
              </a:rPr>
            </a:br>
            <a:endParaRPr lang="en-US" sz="2400" b="1" dirty="0">
              <a:solidFill>
                <a:srgbClr val="235CB1"/>
              </a:solidFill>
            </a:endParaRPr>
          </a:p>
        </p:txBody>
      </p:sp>
      <p:sp>
        <p:nvSpPr>
          <p:cNvPr id="3" name="Content Placeholder 2"/>
          <p:cNvSpPr>
            <a:spLocks noGrp="1"/>
          </p:cNvSpPr>
          <p:nvPr>
            <p:ph idx="1"/>
          </p:nvPr>
        </p:nvSpPr>
        <p:spPr>
          <a:xfrm>
            <a:off x="628650" y="1052736"/>
            <a:ext cx="8205960" cy="4104456"/>
          </a:xfrm>
        </p:spPr>
        <p:txBody>
          <a:bodyPr/>
          <a:lstStyle/>
          <a:p>
            <a:pPr marL="0" indent="0">
              <a:buNone/>
            </a:pPr>
            <a:r>
              <a:rPr lang="en-US" sz="2000" i="1" dirty="0" smtClean="0">
                <a:solidFill>
                  <a:srgbClr val="235CB1"/>
                </a:solidFill>
              </a:rPr>
              <a:t>This can happen in a few ways</a:t>
            </a:r>
            <a:r>
              <a:rPr lang="en-US" sz="2000" dirty="0" smtClean="0">
                <a:solidFill>
                  <a:srgbClr val="235CB1"/>
                </a:solidFill>
              </a:rPr>
              <a:t>:</a:t>
            </a:r>
          </a:p>
          <a:p>
            <a:pPr marL="0" indent="0">
              <a:buNone/>
            </a:pPr>
            <a:endParaRPr lang="en-US" altLang="en-US" sz="2000" dirty="0" smtClean="0">
              <a:solidFill>
                <a:srgbClr val="235CB1"/>
              </a:solidFill>
            </a:endParaRPr>
          </a:p>
          <a:p>
            <a:pPr marL="0" indent="0">
              <a:buNone/>
            </a:pPr>
            <a:r>
              <a:rPr lang="en-US" altLang="en-US" sz="1800" dirty="0" smtClean="0">
                <a:solidFill>
                  <a:srgbClr val="235CB1"/>
                </a:solidFill>
              </a:rPr>
              <a:t>		</a:t>
            </a:r>
            <a:r>
              <a:rPr lang="en-US" altLang="en-US" sz="1800" i="1" dirty="0" smtClean="0">
                <a:solidFill>
                  <a:srgbClr val="235CB1"/>
                </a:solidFill>
              </a:rPr>
              <a:t>Illicit discharges </a:t>
            </a:r>
          </a:p>
          <a:p>
            <a:pPr marL="0" indent="0">
              <a:buNone/>
            </a:pPr>
            <a:r>
              <a:rPr lang="en-US" altLang="en-US" sz="1600" dirty="0" smtClean="0">
                <a:solidFill>
                  <a:srgbClr val="235CB1"/>
                </a:solidFill>
              </a:rPr>
              <a:t>			</a:t>
            </a:r>
          </a:p>
          <a:p>
            <a:pPr marL="0" indent="0">
              <a:buNone/>
            </a:pPr>
            <a:endParaRPr lang="en-US" altLang="en-US" sz="1600" dirty="0">
              <a:solidFill>
                <a:srgbClr val="235CB1"/>
              </a:solidFill>
            </a:endParaRPr>
          </a:p>
          <a:p>
            <a:pPr marL="0" indent="0">
              <a:buNone/>
            </a:pPr>
            <a:endParaRPr lang="en-US" altLang="en-US" sz="1600" dirty="0" smtClean="0">
              <a:solidFill>
                <a:srgbClr val="235CB1"/>
              </a:solidFill>
            </a:endParaRPr>
          </a:p>
          <a:p>
            <a:pPr marL="0" indent="0">
              <a:buNone/>
            </a:pPr>
            <a:endParaRPr lang="en-US" altLang="en-US" sz="1600" dirty="0">
              <a:solidFill>
                <a:srgbClr val="235CB1"/>
              </a:solidFill>
            </a:endParaRPr>
          </a:p>
          <a:p>
            <a:pPr marL="0" indent="0">
              <a:buNone/>
            </a:pPr>
            <a:r>
              <a:rPr lang="en-US" altLang="en-US" sz="1600" dirty="0" smtClean="0">
                <a:solidFill>
                  <a:srgbClr val="235CB1"/>
                </a:solidFill>
              </a:rPr>
              <a:t>						</a:t>
            </a:r>
            <a:r>
              <a:rPr lang="en-US" altLang="en-US" sz="1800" i="1" dirty="0" smtClean="0">
                <a:solidFill>
                  <a:srgbClr val="235CB1"/>
                </a:solidFill>
              </a:rPr>
              <a:t>Illicit connections</a:t>
            </a:r>
          </a:p>
          <a:p>
            <a:pPr marL="0" indent="0">
              <a:buNone/>
            </a:pPr>
            <a:endParaRPr lang="en-US" sz="1600" i="1" dirty="0">
              <a:solidFill>
                <a:srgbClr val="0070C0"/>
              </a:solidFill>
            </a:endParaRPr>
          </a:p>
          <a:p>
            <a:pPr marL="0" indent="0">
              <a:buNone/>
            </a:pPr>
            <a:endParaRPr lang="en-US" sz="1400" dirty="0" smtClean="0">
              <a:solidFill>
                <a:srgbClr val="0070C0"/>
              </a:solidFill>
            </a:endParaRPr>
          </a:p>
        </p:txBody>
      </p:sp>
      <p:pic>
        <p:nvPicPr>
          <p:cNvPr id="4" name="Picture 4" descr="C:\Kellie's Files\My Pictures\gut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192" y="2204864"/>
            <a:ext cx="2860675" cy="2136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90" y="3717032"/>
            <a:ext cx="3724920" cy="1676214"/>
          </a:xfrm>
          <a:prstGeom prst="rect">
            <a:avLst/>
          </a:prstGeom>
        </p:spPr>
      </p:pic>
    </p:spTree>
    <p:extLst>
      <p:ext uri="{BB962C8B-B14F-4D97-AF65-F5344CB8AC3E}">
        <p14:creationId xmlns:p14="http://schemas.microsoft.com/office/powerpoint/2010/main" val="3475220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543595"/>
          </a:xfrm>
        </p:spPr>
        <p:txBody>
          <a:bodyPr/>
          <a:lstStyle/>
          <a:p>
            <a:pPr algn="l"/>
            <a:r>
              <a:rPr lang="en-US" sz="2400" i="1" dirty="0" smtClean="0">
                <a:solidFill>
                  <a:srgbClr val="235CB1"/>
                </a:solidFill>
              </a:rPr>
              <a:t>Illicit Discharge Detection and Elimination </a:t>
            </a:r>
            <a:r>
              <a:rPr lang="en-US" sz="2400" b="1" i="1" dirty="0" smtClean="0">
                <a:solidFill>
                  <a:srgbClr val="235CB1"/>
                </a:solidFill>
              </a:rPr>
              <a:t>(MCM 4)</a:t>
            </a:r>
            <a:br>
              <a:rPr lang="en-US" sz="2400" b="1" i="1" dirty="0" smtClean="0">
                <a:solidFill>
                  <a:srgbClr val="235CB1"/>
                </a:solidFill>
              </a:rPr>
            </a:br>
            <a:endParaRPr lang="en-US" sz="2400" b="1" dirty="0">
              <a:solidFill>
                <a:srgbClr val="235CB1"/>
              </a:solidFill>
            </a:endParaRPr>
          </a:p>
        </p:txBody>
      </p:sp>
      <p:sp>
        <p:nvSpPr>
          <p:cNvPr id="3" name="Content Placeholder 2"/>
          <p:cNvSpPr>
            <a:spLocks noGrp="1"/>
          </p:cNvSpPr>
          <p:nvPr>
            <p:ph idx="1"/>
          </p:nvPr>
        </p:nvSpPr>
        <p:spPr>
          <a:xfrm>
            <a:off x="628650" y="1052736"/>
            <a:ext cx="8205960" cy="4104456"/>
          </a:xfrm>
        </p:spPr>
        <p:txBody>
          <a:bodyPr/>
          <a:lstStyle/>
          <a:p>
            <a:pPr marL="0" indent="0">
              <a:buNone/>
            </a:pPr>
            <a:r>
              <a:rPr lang="en-US" sz="2000" i="1" dirty="0" smtClean="0">
                <a:solidFill>
                  <a:srgbClr val="235CB1"/>
                </a:solidFill>
              </a:rPr>
              <a:t>They are bad actors and we want to get rid of them!</a:t>
            </a:r>
            <a:endParaRPr lang="en-US" sz="2000" i="1" dirty="0">
              <a:solidFill>
                <a:srgbClr val="235CB1"/>
              </a:solidFill>
            </a:endParaRPr>
          </a:p>
          <a:p>
            <a:pPr marL="0" indent="0">
              <a:buNone/>
            </a:pPr>
            <a:endParaRPr lang="en-US" sz="2800" dirty="0" smtClean="0">
              <a:solidFill>
                <a:srgbClr val="0070C0"/>
              </a:solidFill>
            </a:endParaRPr>
          </a:p>
        </p:txBody>
      </p:sp>
      <p:pic>
        <p:nvPicPr>
          <p:cNvPr id="4" name="Picture 4" descr="C:\Kellie's Files\My Pictures\gut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192" y="2204864"/>
            <a:ext cx="2860675" cy="2136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90" y="3717032"/>
            <a:ext cx="3724920" cy="167621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1988840"/>
            <a:ext cx="1910322" cy="27809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85751" y="3596723"/>
            <a:ext cx="1316743" cy="1916832"/>
          </a:xfrm>
          <a:prstGeom prst="rect">
            <a:avLst/>
          </a:prstGeom>
        </p:spPr>
      </p:pic>
    </p:spTree>
    <p:extLst>
      <p:ext uri="{BB962C8B-B14F-4D97-AF65-F5344CB8AC3E}">
        <p14:creationId xmlns:p14="http://schemas.microsoft.com/office/powerpoint/2010/main" val="3505096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1411"/>
            <a:ext cx="7886700" cy="873333"/>
          </a:xfrm>
        </p:spPr>
        <p:txBody>
          <a:bodyPr/>
          <a:lstStyle/>
          <a:p>
            <a:pPr algn="l"/>
            <a:r>
              <a:rPr lang="en-US" sz="3600" dirty="0" smtClean="0">
                <a:solidFill>
                  <a:srgbClr val="235CB1"/>
                </a:solidFill>
              </a:rPr>
              <a:t>Why are we doing this?</a:t>
            </a:r>
            <a:endParaRPr lang="en-US" sz="3600" dirty="0">
              <a:solidFill>
                <a:srgbClr val="235CB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880" y="1844824"/>
            <a:ext cx="4352945" cy="3263504"/>
          </a:xfrm>
        </p:spPr>
      </p:pic>
      <p:sp>
        <p:nvSpPr>
          <p:cNvPr id="3" name="Rectangle 2"/>
          <p:cNvSpPr/>
          <p:nvPr/>
        </p:nvSpPr>
        <p:spPr>
          <a:xfrm>
            <a:off x="1763688" y="1150183"/>
            <a:ext cx="4572000" cy="523220"/>
          </a:xfrm>
          <a:prstGeom prst="rect">
            <a:avLst/>
          </a:prstGeom>
        </p:spPr>
        <p:txBody>
          <a:bodyPr>
            <a:spAutoFit/>
          </a:bodyPr>
          <a:lstStyle/>
          <a:p>
            <a:r>
              <a:rPr lang="en-US" sz="2800" dirty="0" smtClean="0">
                <a:solidFill>
                  <a:srgbClr val="235CB1"/>
                </a:solidFill>
              </a:rPr>
              <a:t>…..it’s all about the water!</a:t>
            </a:r>
            <a:endParaRPr lang="en-US" sz="2800" dirty="0">
              <a:solidFill>
                <a:srgbClr val="235CB1"/>
              </a:solidFill>
            </a:endParaRPr>
          </a:p>
        </p:txBody>
      </p:sp>
    </p:spTree>
    <p:extLst>
      <p:ext uri="{BB962C8B-B14F-4D97-AF65-F5344CB8AC3E}">
        <p14:creationId xmlns:p14="http://schemas.microsoft.com/office/powerpoint/2010/main" val="25313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543595"/>
          </a:xfrm>
        </p:spPr>
        <p:txBody>
          <a:bodyPr/>
          <a:lstStyle/>
          <a:p>
            <a:pPr algn="l"/>
            <a:r>
              <a:rPr lang="en-US" sz="2400" i="1" dirty="0" smtClean="0">
                <a:solidFill>
                  <a:srgbClr val="235CB1"/>
                </a:solidFill>
              </a:rPr>
              <a:t>Illicit Discharge Detection and Elimination </a:t>
            </a:r>
            <a:r>
              <a:rPr lang="en-US" sz="2400" b="1" i="1" dirty="0" smtClean="0">
                <a:solidFill>
                  <a:srgbClr val="235CB1"/>
                </a:solidFill>
              </a:rPr>
              <a:t>(MCM 4)</a:t>
            </a:r>
            <a:br>
              <a:rPr lang="en-US" sz="2400" b="1" i="1" dirty="0" smtClean="0">
                <a:solidFill>
                  <a:srgbClr val="235CB1"/>
                </a:solidFill>
              </a:rPr>
            </a:br>
            <a:endParaRPr lang="en-US" sz="2400" b="1" dirty="0">
              <a:solidFill>
                <a:srgbClr val="235CB1"/>
              </a:solidFill>
            </a:endParaRPr>
          </a:p>
        </p:txBody>
      </p:sp>
      <p:sp>
        <p:nvSpPr>
          <p:cNvPr id="3" name="Content Placeholder 2"/>
          <p:cNvSpPr>
            <a:spLocks noGrp="1"/>
          </p:cNvSpPr>
          <p:nvPr>
            <p:ph idx="1"/>
          </p:nvPr>
        </p:nvSpPr>
        <p:spPr>
          <a:xfrm>
            <a:off x="628650" y="836712"/>
            <a:ext cx="7886700" cy="3240360"/>
          </a:xfrm>
        </p:spPr>
        <p:txBody>
          <a:bodyPr/>
          <a:lstStyle/>
          <a:p>
            <a:pPr marL="0" indent="0">
              <a:buNone/>
            </a:pPr>
            <a:r>
              <a:rPr lang="en-US" sz="1600" i="1" dirty="0" smtClean="0">
                <a:solidFill>
                  <a:srgbClr val="235CB1"/>
                </a:solidFill>
              </a:rPr>
              <a:t>Existing…</a:t>
            </a:r>
          </a:p>
          <a:p>
            <a:pPr eaLnBrk="0" hangingPunct="0"/>
            <a:r>
              <a:rPr lang="en-US" sz="1400" dirty="0">
                <a:solidFill>
                  <a:srgbClr val="235CB1"/>
                </a:solidFill>
              </a:rPr>
              <a:t>Identify the </a:t>
            </a:r>
            <a:r>
              <a:rPr lang="en-US" sz="1400" b="1" dirty="0">
                <a:solidFill>
                  <a:srgbClr val="235CB1"/>
                </a:solidFill>
              </a:rPr>
              <a:t>plan to detect and address illicit discharges </a:t>
            </a:r>
            <a:r>
              <a:rPr lang="en-US" sz="1400" dirty="0">
                <a:solidFill>
                  <a:srgbClr val="235CB1"/>
                </a:solidFill>
              </a:rPr>
              <a:t>to the system, including discharges from illegal dumping and spills. </a:t>
            </a:r>
            <a:endParaRPr lang="en-US" sz="1400" dirty="0" smtClean="0">
              <a:solidFill>
                <a:srgbClr val="235CB1"/>
              </a:solidFill>
            </a:endParaRPr>
          </a:p>
          <a:p>
            <a:pPr eaLnBrk="0" hangingPunct="0"/>
            <a:endParaRPr lang="en-US" sz="1400" dirty="0" smtClean="0">
              <a:solidFill>
                <a:srgbClr val="235CB1"/>
              </a:solidFill>
            </a:endParaRPr>
          </a:p>
          <a:p>
            <a:pPr eaLnBrk="0" hangingPunct="0"/>
            <a:r>
              <a:rPr lang="en-US" sz="1400" dirty="0" smtClean="0">
                <a:solidFill>
                  <a:srgbClr val="235CB1"/>
                </a:solidFill>
              </a:rPr>
              <a:t>Includes development of a storm sewer system map showing the location of all outfalls </a:t>
            </a:r>
          </a:p>
          <a:p>
            <a:pPr marL="0" indent="0" eaLnBrk="0" hangingPunct="0">
              <a:buNone/>
            </a:pPr>
            <a:endParaRPr lang="en-US" sz="1400" dirty="0" smtClean="0">
              <a:solidFill>
                <a:srgbClr val="235CB1"/>
              </a:solidFill>
            </a:endParaRPr>
          </a:p>
          <a:p>
            <a:pPr marL="0" indent="0" eaLnBrk="0" hangingPunct="0">
              <a:buNone/>
            </a:pPr>
            <a:r>
              <a:rPr lang="en-US" sz="1600" i="1" dirty="0" smtClean="0">
                <a:solidFill>
                  <a:srgbClr val="235CB1"/>
                </a:solidFill>
              </a:rPr>
              <a:t>Working Group…</a:t>
            </a:r>
          </a:p>
          <a:p>
            <a:pPr eaLnBrk="0" hangingPunct="0"/>
            <a:r>
              <a:rPr lang="en-US" sz="1400" b="1" dirty="0" smtClean="0">
                <a:solidFill>
                  <a:srgbClr val="235CB1"/>
                </a:solidFill>
              </a:rPr>
              <a:t>Proactively </a:t>
            </a:r>
            <a:r>
              <a:rPr lang="en-US" sz="1400" b="1" dirty="0">
                <a:solidFill>
                  <a:srgbClr val="235CB1"/>
                </a:solidFill>
              </a:rPr>
              <a:t>inspect</a:t>
            </a:r>
            <a:r>
              <a:rPr lang="en-US" sz="1400" dirty="0">
                <a:solidFill>
                  <a:srgbClr val="235CB1"/>
                </a:solidFill>
              </a:rPr>
              <a:t>, during dry weather, </a:t>
            </a:r>
            <a:r>
              <a:rPr lang="en-US" sz="1400" b="1" dirty="0">
                <a:solidFill>
                  <a:srgbClr val="235CB1"/>
                </a:solidFill>
              </a:rPr>
              <a:t>all outfalls deemed high </a:t>
            </a:r>
            <a:r>
              <a:rPr lang="en-US" sz="1400" b="1" dirty="0" smtClean="0">
                <a:solidFill>
                  <a:srgbClr val="235CB1"/>
                </a:solidFill>
              </a:rPr>
              <a:t>priority </a:t>
            </a:r>
            <a:r>
              <a:rPr lang="en-US" sz="1400" dirty="0" smtClean="0">
                <a:solidFill>
                  <a:srgbClr val="235CB1"/>
                </a:solidFill>
              </a:rPr>
              <a:t>for illicit discharges.</a:t>
            </a:r>
          </a:p>
          <a:p>
            <a:pPr eaLnBrk="0" hangingPunct="0"/>
            <a:endParaRPr lang="en-US" sz="1400" dirty="0" smtClean="0">
              <a:solidFill>
                <a:srgbClr val="235CB1"/>
              </a:solidFill>
            </a:endParaRPr>
          </a:p>
          <a:p>
            <a:pPr eaLnBrk="0" hangingPunct="0"/>
            <a:r>
              <a:rPr lang="en-US" sz="1400" b="1" dirty="0" smtClean="0">
                <a:solidFill>
                  <a:srgbClr val="235CB1"/>
                </a:solidFill>
              </a:rPr>
              <a:t>High </a:t>
            </a:r>
            <a:r>
              <a:rPr lang="en-US" sz="1400" b="1" dirty="0">
                <a:solidFill>
                  <a:srgbClr val="235CB1"/>
                </a:solidFill>
              </a:rPr>
              <a:t>priority </a:t>
            </a:r>
            <a:r>
              <a:rPr lang="en-US" sz="1400" b="1" dirty="0" smtClean="0">
                <a:solidFill>
                  <a:srgbClr val="235CB1"/>
                </a:solidFill>
              </a:rPr>
              <a:t>outfalls </a:t>
            </a:r>
            <a:r>
              <a:rPr lang="en-US" sz="1400" dirty="0" smtClean="0">
                <a:solidFill>
                  <a:srgbClr val="235CB1"/>
                </a:solidFill>
              </a:rPr>
              <a:t>-  drain </a:t>
            </a:r>
            <a:r>
              <a:rPr lang="en-US" sz="1400" dirty="0">
                <a:solidFill>
                  <a:srgbClr val="235CB1"/>
                </a:solidFill>
              </a:rPr>
              <a:t>industrial </a:t>
            </a:r>
            <a:r>
              <a:rPr lang="en-US" sz="1400" dirty="0" smtClean="0">
                <a:solidFill>
                  <a:srgbClr val="235CB1"/>
                </a:solidFill>
              </a:rPr>
              <a:t>areas, previous detection </a:t>
            </a:r>
            <a:r>
              <a:rPr lang="en-US" sz="1400" dirty="0">
                <a:solidFill>
                  <a:srgbClr val="235CB1"/>
                </a:solidFill>
              </a:rPr>
              <a:t>of illicit discharges, age of the system, proximity to </a:t>
            </a:r>
            <a:r>
              <a:rPr lang="en-US" sz="1400" dirty="0" smtClean="0">
                <a:solidFill>
                  <a:srgbClr val="235CB1"/>
                </a:solidFill>
              </a:rPr>
              <a:t>a water </a:t>
            </a:r>
            <a:r>
              <a:rPr lang="en-US" sz="1400" dirty="0">
                <a:solidFill>
                  <a:srgbClr val="235CB1"/>
                </a:solidFill>
              </a:rPr>
              <a:t>body, etc</a:t>
            </a:r>
            <a:r>
              <a:rPr lang="en-US" sz="1400" dirty="0" smtClean="0">
                <a:solidFill>
                  <a:srgbClr val="235CB1"/>
                </a:solidFill>
              </a:rPr>
              <a:t>.</a:t>
            </a:r>
            <a:endParaRPr lang="en-US" sz="1400" dirty="0">
              <a:solidFill>
                <a:srgbClr val="235CB1"/>
              </a:solidFill>
            </a:endParaRPr>
          </a:p>
        </p:txBody>
      </p:sp>
    </p:spTree>
    <p:extLst>
      <p:ext uri="{BB962C8B-B14F-4D97-AF65-F5344CB8AC3E}">
        <p14:creationId xmlns:p14="http://schemas.microsoft.com/office/powerpoint/2010/main" val="4097730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543595"/>
          </a:xfrm>
        </p:spPr>
        <p:txBody>
          <a:bodyPr/>
          <a:lstStyle/>
          <a:p>
            <a:pPr algn="l"/>
            <a:r>
              <a:rPr lang="en-US" sz="2400" i="1" dirty="0" smtClean="0">
                <a:solidFill>
                  <a:srgbClr val="235CB1"/>
                </a:solidFill>
              </a:rPr>
              <a:t>Illicit Discharge Detection and Elimination </a:t>
            </a:r>
            <a:r>
              <a:rPr lang="en-US" sz="2400" b="1" i="1" dirty="0" smtClean="0">
                <a:solidFill>
                  <a:srgbClr val="235CB1"/>
                </a:solidFill>
              </a:rPr>
              <a:t>(MCM 4)</a:t>
            </a:r>
            <a:br>
              <a:rPr lang="en-US" sz="2400" b="1" i="1" dirty="0" smtClean="0">
                <a:solidFill>
                  <a:srgbClr val="235CB1"/>
                </a:solidFill>
              </a:rPr>
            </a:br>
            <a:endParaRPr lang="en-US" sz="2400" b="1" dirty="0">
              <a:solidFill>
                <a:srgbClr val="235CB1"/>
              </a:solidFill>
            </a:endParaRPr>
          </a:p>
        </p:txBody>
      </p:sp>
      <p:sp>
        <p:nvSpPr>
          <p:cNvPr id="3" name="Content Placeholder 2"/>
          <p:cNvSpPr>
            <a:spLocks noGrp="1"/>
          </p:cNvSpPr>
          <p:nvPr>
            <p:ph idx="1"/>
          </p:nvPr>
        </p:nvSpPr>
        <p:spPr>
          <a:xfrm>
            <a:off x="628650" y="1124744"/>
            <a:ext cx="7886700" cy="3240360"/>
          </a:xfrm>
        </p:spPr>
        <p:txBody>
          <a:bodyPr/>
          <a:lstStyle/>
          <a:p>
            <a:pPr marL="0" indent="0" eaLnBrk="0" hangingPunct="0">
              <a:buNone/>
            </a:pPr>
            <a:r>
              <a:rPr lang="en-US" sz="1600" i="1" dirty="0" smtClean="0">
                <a:solidFill>
                  <a:srgbClr val="235CB1"/>
                </a:solidFill>
              </a:rPr>
              <a:t>Working Group…</a:t>
            </a:r>
          </a:p>
          <a:p>
            <a:r>
              <a:rPr lang="en-US" sz="1400" dirty="0" smtClean="0">
                <a:solidFill>
                  <a:srgbClr val="235CB1"/>
                </a:solidFill>
              </a:rPr>
              <a:t>Develop and implement an </a:t>
            </a:r>
            <a:r>
              <a:rPr lang="en-US" sz="1400" b="1" dirty="0" smtClean="0">
                <a:solidFill>
                  <a:srgbClr val="235CB1"/>
                </a:solidFill>
              </a:rPr>
              <a:t>E</a:t>
            </a:r>
            <a:r>
              <a:rPr lang="en-US" sz="1400" dirty="0" smtClean="0">
                <a:solidFill>
                  <a:srgbClr val="235CB1"/>
                </a:solidFill>
              </a:rPr>
              <a:t>nforcement </a:t>
            </a:r>
            <a:r>
              <a:rPr lang="en-US" sz="1400" b="1" dirty="0" smtClean="0">
                <a:solidFill>
                  <a:srgbClr val="235CB1"/>
                </a:solidFill>
              </a:rPr>
              <a:t>R</a:t>
            </a:r>
            <a:r>
              <a:rPr lang="en-US" sz="1400" dirty="0" smtClean="0">
                <a:solidFill>
                  <a:srgbClr val="235CB1"/>
                </a:solidFill>
              </a:rPr>
              <a:t>esponse </a:t>
            </a:r>
            <a:r>
              <a:rPr lang="en-US" sz="1400" b="1" dirty="0" smtClean="0">
                <a:solidFill>
                  <a:srgbClr val="235CB1"/>
                </a:solidFill>
              </a:rPr>
              <a:t>P</a:t>
            </a:r>
            <a:r>
              <a:rPr lang="en-US" sz="1400" dirty="0" smtClean="0">
                <a:solidFill>
                  <a:srgbClr val="235CB1"/>
                </a:solidFill>
              </a:rPr>
              <a:t>lan (ERP) for illicit discharges.</a:t>
            </a:r>
          </a:p>
          <a:p>
            <a:pPr marL="0" indent="0">
              <a:buNone/>
            </a:pPr>
            <a:r>
              <a:rPr lang="en-US" sz="1400" i="1" dirty="0" smtClean="0">
                <a:solidFill>
                  <a:srgbClr val="235CB1"/>
                </a:solidFill>
              </a:rPr>
              <a:t>	</a:t>
            </a:r>
            <a:r>
              <a:rPr lang="en-US" sz="1400" b="1" i="1" dirty="0" smtClean="0">
                <a:solidFill>
                  <a:srgbClr val="235CB1"/>
                </a:solidFill>
              </a:rPr>
              <a:t>(sets levels of appropriate enforcement actions)</a:t>
            </a:r>
          </a:p>
          <a:p>
            <a:pPr marL="0" indent="0">
              <a:buNone/>
            </a:pPr>
            <a:endParaRPr lang="en-US" sz="1400" i="1" dirty="0" smtClean="0">
              <a:solidFill>
                <a:srgbClr val="235CB1"/>
              </a:solidFill>
            </a:endParaRPr>
          </a:p>
          <a:p>
            <a:r>
              <a:rPr lang="en-US" sz="1400" dirty="0" smtClean="0">
                <a:solidFill>
                  <a:srgbClr val="235CB1"/>
                </a:solidFill>
              </a:rPr>
              <a:t>Develop illicit discharge investigation and corrective action plan</a:t>
            </a:r>
          </a:p>
          <a:p>
            <a:pPr marL="0" indent="0">
              <a:buNone/>
            </a:pPr>
            <a:r>
              <a:rPr lang="en-US" sz="1400" i="1" dirty="0" smtClean="0">
                <a:solidFill>
                  <a:srgbClr val="235CB1"/>
                </a:solidFill>
              </a:rPr>
              <a:t>	</a:t>
            </a:r>
            <a:r>
              <a:rPr lang="en-US" sz="1400" b="1" i="1" dirty="0" smtClean="0">
                <a:solidFill>
                  <a:srgbClr val="235CB1"/>
                </a:solidFill>
              </a:rPr>
              <a:t>(I.D.s illicit discharges)</a:t>
            </a:r>
          </a:p>
          <a:p>
            <a:pPr marL="0" indent="0">
              <a:buNone/>
            </a:pPr>
            <a:endParaRPr lang="en-US" sz="1400" i="1" dirty="0" smtClean="0">
              <a:solidFill>
                <a:srgbClr val="235CB1"/>
              </a:solidFill>
            </a:endParaRPr>
          </a:p>
          <a:p>
            <a:r>
              <a:rPr lang="en-US" sz="1400" dirty="0" smtClean="0">
                <a:solidFill>
                  <a:srgbClr val="235CB1"/>
                </a:solidFill>
              </a:rPr>
              <a:t>Select the </a:t>
            </a:r>
            <a:r>
              <a:rPr lang="en-US" sz="1400" dirty="0">
                <a:solidFill>
                  <a:srgbClr val="235CB1"/>
                </a:solidFill>
              </a:rPr>
              <a:t>appropriate corrective action, i.e. enforcement action, abatement, etc. </a:t>
            </a:r>
            <a:endParaRPr lang="en-US" sz="1400" dirty="0" smtClean="0">
              <a:solidFill>
                <a:srgbClr val="235CB1"/>
              </a:solidFill>
            </a:endParaRPr>
          </a:p>
          <a:p>
            <a:pPr marL="0" indent="0">
              <a:buNone/>
            </a:pPr>
            <a:r>
              <a:rPr lang="en-US" sz="1400" dirty="0">
                <a:solidFill>
                  <a:srgbClr val="235CB1"/>
                </a:solidFill>
              </a:rPr>
              <a:t>	</a:t>
            </a:r>
            <a:r>
              <a:rPr lang="en-US" sz="1400" b="1" i="1" dirty="0" smtClean="0">
                <a:solidFill>
                  <a:srgbClr val="235CB1"/>
                </a:solidFill>
              </a:rPr>
              <a:t>(I.D.s level of enforcement from ERP)</a:t>
            </a:r>
            <a:endParaRPr lang="en-US" sz="1400" b="1" dirty="0" smtClean="0">
              <a:solidFill>
                <a:srgbClr val="235CB1"/>
              </a:solidFill>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3429000"/>
            <a:ext cx="2830604" cy="1667843"/>
          </a:xfrm>
          <a:prstGeom prst="rect">
            <a:avLst/>
          </a:prstGeom>
        </p:spPr>
      </p:pic>
    </p:spTree>
    <p:extLst>
      <p:ext uri="{BB962C8B-B14F-4D97-AF65-F5344CB8AC3E}">
        <p14:creationId xmlns:p14="http://schemas.microsoft.com/office/powerpoint/2010/main" val="816887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lstStyle/>
          <a:p>
            <a:r>
              <a:rPr lang="en-US" sz="2400" i="1" dirty="0" smtClean="0">
                <a:solidFill>
                  <a:srgbClr val="235CB1"/>
                </a:solidFill>
              </a:rPr>
              <a:t>Construction Site Storm Water Management </a:t>
            </a:r>
            <a:r>
              <a:rPr lang="en-US" sz="2400" b="1" i="1" dirty="0" smtClean="0">
                <a:solidFill>
                  <a:srgbClr val="235CB1"/>
                </a:solidFill>
              </a:rPr>
              <a:t>(MCM 5)</a:t>
            </a:r>
            <a:r>
              <a:rPr lang="en-US" sz="2400" i="1" dirty="0" smtClean="0">
                <a:solidFill>
                  <a:srgbClr val="235CB1"/>
                </a:solidFill>
              </a:rPr>
              <a:t> </a:t>
            </a:r>
            <a:br>
              <a:rPr lang="en-US" sz="2400" i="1" dirty="0" smtClean="0">
                <a:solidFill>
                  <a:srgbClr val="235CB1"/>
                </a:solidFill>
              </a:rPr>
            </a:br>
            <a:endParaRPr lang="en-US" sz="2400" dirty="0">
              <a:solidFill>
                <a:srgbClr val="235CB1"/>
              </a:solidFill>
            </a:endParaRPr>
          </a:p>
        </p:txBody>
      </p:sp>
      <p:sp>
        <p:nvSpPr>
          <p:cNvPr id="3" name="Content Placeholder 2"/>
          <p:cNvSpPr>
            <a:spLocks noGrp="1"/>
          </p:cNvSpPr>
          <p:nvPr>
            <p:ph idx="1"/>
          </p:nvPr>
        </p:nvSpPr>
        <p:spPr>
          <a:xfrm>
            <a:off x="628650" y="1412776"/>
            <a:ext cx="4015358" cy="2448272"/>
          </a:xfrm>
        </p:spPr>
        <p:txBody>
          <a:bodyPr/>
          <a:lstStyle/>
          <a:p>
            <a:pPr marL="0" indent="0">
              <a:spcAft>
                <a:spcPts val="600"/>
              </a:spcAft>
              <a:buNone/>
            </a:pPr>
            <a:r>
              <a:rPr lang="en-US" sz="2000" i="1" dirty="0" smtClean="0">
                <a:solidFill>
                  <a:srgbClr val="235CB1"/>
                </a:solidFill>
              </a:rPr>
              <a:t>This applies to…</a:t>
            </a:r>
          </a:p>
          <a:p>
            <a:pPr marL="0" indent="0">
              <a:spcAft>
                <a:spcPts val="600"/>
              </a:spcAft>
              <a:buNone/>
            </a:pPr>
            <a:r>
              <a:rPr lang="en-US" sz="2000" i="1" dirty="0" smtClean="0">
                <a:solidFill>
                  <a:srgbClr val="235CB1"/>
                </a:solidFill>
              </a:rPr>
              <a:t/>
            </a:r>
            <a:br>
              <a:rPr lang="en-US" sz="2000" i="1" dirty="0" smtClean="0">
                <a:solidFill>
                  <a:srgbClr val="235CB1"/>
                </a:solidFill>
              </a:rPr>
            </a:br>
            <a:r>
              <a:rPr lang="en-US" sz="2000" i="1" dirty="0" smtClean="0">
                <a:solidFill>
                  <a:srgbClr val="235CB1"/>
                </a:solidFill>
              </a:rPr>
              <a:t>Construction Site Storm Water Management (MCM 5) applies to sites 1 acre and greater…</a:t>
            </a:r>
            <a:endParaRPr lang="en-US" sz="2000" i="1" dirty="0">
              <a:solidFill>
                <a:srgbClr val="235CB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982313"/>
            <a:ext cx="2689594" cy="4291511"/>
          </a:xfrm>
          <a:prstGeom prst="rect">
            <a:avLst/>
          </a:prstGeom>
        </p:spPr>
      </p:pic>
    </p:spTree>
    <p:extLst>
      <p:ext uri="{BB962C8B-B14F-4D97-AF65-F5344CB8AC3E}">
        <p14:creationId xmlns:p14="http://schemas.microsoft.com/office/powerpoint/2010/main" val="32039662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15603"/>
          </a:xfrm>
        </p:spPr>
        <p:txBody>
          <a:bodyPr/>
          <a:lstStyle/>
          <a:p>
            <a:pPr algn="l"/>
            <a:r>
              <a:rPr lang="en-US" sz="2400" i="1" dirty="0" smtClean="0">
                <a:solidFill>
                  <a:srgbClr val="235CB1"/>
                </a:solidFill>
              </a:rPr>
              <a:t>Construction Site Storm Water Management </a:t>
            </a:r>
            <a:r>
              <a:rPr lang="en-US" sz="2400" b="1" i="1" dirty="0" smtClean="0">
                <a:solidFill>
                  <a:srgbClr val="235CB1"/>
                </a:solidFill>
              </a:rPr>
              <a:t>(MCM 5) </a:t>
            </a:r>
            <a:endParaRPr lang="en-US" sz="2400" b="1" dirty="0">
              <a:solidFill>
                <a:srgbClr val="235CB1"/>
              </a:solidFill>
            </a:endParaRPr>
          </a:p>
        </p:txBody>
      </p:sp>
      <p:sp>
        <p:nvSpPr>
          <p:cNvPr id="3" name="Content Placeholder 2"/>
          <p:cNvSpPr>
            <a:spLocks noGrp="1"/>
          </p:cNvSpPr>
          <p:nvPr>
            <p:ph idx="1"/>
          </p:nvPr>
        </p:nvSpPr>
        <p:spPr>
          <a:xfrm>
            <a:off x="614394" y="1052736"/>
            <a:ext cx="7886700" cy="3240360"/>
          </a:xfrm>
        </p:spPr>
        <p:txBody>
          <a:bodyPr/>
          <a:lstStyle/>
          <a:p>
            <a:pPr marL="0" indent="0">
              <a:buNone/>
            </a:pPr>
            <a:r>
              <a:rPr lang="en-US" sz="1600" i="1" dirty="0" smtClean="0">
                <a:solidFill>
                  <a:srgbClr val="235CB1"/>
                </a:solidFill>
              </a:rPr>
              <a:t>Existing…</a:t>
            </a:r>
          </a:p>
          <a:p>
            <a:pPr marL="0" indent="0">
              <a:buNone/>
            </a:pPr>
            <a:r>
              <a:rPr lang="en-US" sz="1400" dirty="0">
                <a:solidFill>
                  <a:srgbClr val="235CB1"/>
                </a:solidFill>
              </a:rPr>
              <a:t>Requirements for construction site operators to implement appropriate erosion and </a:t>
            </a:r>
            <a:r>
              <a:rPr lang="en-US" sz="1400" b="1" dirty="0">
                <a:solidFill>
                  <a:srgbClr val="235CB1"/>
                </a:solidFill>
              </a:rPr>
              <a:t>sediment control BMPs</a:t>
            </a:r>
            <a:r>
              <a:rPr lang="en-US" sz="1400" dirty="0">
                <a:solidFill>
                  <a:srgbClr val="235CB1"/>
                </a:solidFill>
              </a:rPr>
              <a:t>; </a:t>
            </a:r>
            <a:endParaRPr lang="en-US" sz="1400" dirty="0" smtClean="0">
              <a:solidFill>
                <a:srgbClr val="235CB1"/>
              </a:solidFill>
            </a:endParaRPr>
          </a:p>
          <a:p>
            <a:pPr marL="0" indent="0">
              <a:buNone/>
            </a:pPr>
            <a:endParaRPr lang="en-US" sz="1600" i="1" dirty="0" smtClean="0">
              <a:solidFill>
                <a:srgbClr val="235CB1"/>
              </a:solidFill>
            </a:endParaRPr>
          </a:p>
          <a:p>
            <a:pPr marL="0" indent="0">
              <a:buNone/>
            </a:pPr>
            <a:r>
              <a:rPr lang="en-US" sz="1600" i="1" dirty="0" smtClean="0">
                <a:solidFill>
                  <a:srgbClr val="235CB1"/>
                </a:solidFill>
              </a:rPr>
              <a:t>Working Group …</a:t>
            </a:r>
          </a:p>
          <a:p>
            <a:r>
              <a:rPr lang="en-US" sz="1400" b="1" dirty="0" smtClean="0">
                <a:solidFill>
                  <a:srgbClr val="235CB1"/>
                </a:solidFill>
              </a:rPr>
              <a:t>Set </a:t>
            </a:r>
            <a:r>
              <a:rPr lang="en-US" sz="1400" b="1" dirty="0">
                <a:solidFill>
                  <a:srgbClr val="235CB1"/>
                </a:solidFill>
              </a:rPr>
              <a:t>of minimum </a:t>
            </a:r>
            <a:r>
              <a:rPr lang="en-US" sz="1400" dirty="0">
                <a:solidFill>
                  <a:srgbClr val="235CB1"/>
                </a:solidFill>
              </a:rPr>
              <a:t>erosion and sediment control and pollution prevention </a:t>
            </a:r>
            <a:r>
              <a:rPr lang="en-US" sz="1400" b="1" dirty="0">
                <a:solidFill>
                  <a:srgbClr val="235CB1"/>
                </a:solidFill>
              </a:rPr>
              <a:t>BMPs</a:t>
            </a:r>
            <a:r>
              <a:rPr lang="en-US" sz="1400" dirty="0">
                <a:solidFill>
                  <a:srgbClr val="235CB1"/>
                </a:solidFill>
              </a:rPr>
              <a:t> that must be included on all qualifying construction </a:t>
            </a:r>
            <a:r>
              <a:rPr lang="en-US" sz="1400" dirty="0" smtClean="0">
                <a:solidFill>
                  <a:srgbClr val="235CB1"/>
                </a:solidFill>
              </a:rPr>
              <a:t>projects</a:t>
            </a:r>
            <a:r>
              <a:rPr lang="en-US" sz="1400" dirty="0">
                <a:solidFill>
                  <a:srgbClr val="235CB1"/>
                </a:solidFill>
              </a:rPr>
              <a:t> </a:t>
            </a:r>
            <a:r>
              <a:rPr lang="en-US" sz="1400" dirty="0" smtClean="0">
                <a:solidFill>
                  <a:srgbClr val="235CB1"/>
                </a:solidFill>
              </a:rPr>
              <a:t>(using existing guidelines such as the MDEQ Construction Field Guide)</a:t>
            </a:r>
          </a:p>
          <a:p>
            <a:endParaRPr lang="en-US" sz="1400" b="1" i="1" dirty="0">
              <a:solidFill>
                <a:srgbClr val="235CB1"/>
              </a:solidFill>
            </a:endParaRPr>
          </a:p>
          <a:p>
            <a:r>
              <a:rPr lang="en-US" sz="1400" b="1" dirty="0" smtClean="0">
                <a:solidFill>
                  <a:srgbClr val="235CB1"/>
                </a:solidFill>
              </a:rPr>
              <a:t>Plan review checklist </a:t>
            </a:r>
            <a:r>
              <a:rPr lang="en-US" sz="1400" dirty="0" smtClean="0">
                <a:solidFill>
                  <a:srgbClr val="235CB1"/>
                </a:solidFill>
              </a:rPr>
              <a:t>to determine compliance with state and local requirements</a:t>
            </a:r>
          </a:p>
          <a:p>
            <a:endParaRPr lang="en-US" sz="1400" dirty="0">
              <a:solidFill>
                <a:srgbClr val="235CB1"/>
              </a:solidFill>
            </a:endParaRPr>
          </a:p>
          <a:p>
            <a:r>
              <a:rPr lang="en-US" sz="1400" b="1" dirty="0" smtClean="0">
                <a:solidFill>
                  <a:srgbClr val="235CB1"/>
                </a:solidFill>
              </a:rPr>
              <a:t>Inspect </a:t>
            </a:r>
            <a:r>
              <a:rPr lang="en-US" sz="1400" dirty="0" smtClean="0">
                <a:solidFill>
                  <a:srgbClr val="235CB1"/>
                </a:solidFill>
              </a:rPr>
              <a:t>to insure storm water controls are installed, operated and maintained</a:t>
            </a:r>
          </a:p>
        </p:txBody>
      </p:sp>
    </p:spTree>
    <p:extLst>
      <p:ext uri="{BB962C8B-B14F-4D97-AF65-F5344CB8AC3E}">
        <p14:creationId xmlns:p14="http://schemas.microsoft.com/office/powerpoint/2010/main" val="2090635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87611"/>
          </a:xfrm>
        </p:spPr>
        <p:txBody>
          <a:bodyPr/>
          <a:lstStyle/>
          <a:p>
            <a:pPr algn="l"/>
            <a:r>
              <a:rPr lang="en-US" sz="2400" i="1" dirty="0" smtClean="0">
                <a:solidFill>
                  <a:srgbClr val="235CB1"/>
                </a:solidFill>
              </a:rPr>
              <a:t>Construction Site Storm Water Management </a:t>
            </a:r>
            <a:r>
              <a:rPr lang="en-US" sz="2400" b="1" i="1" dirty="0" smtClean="0">
                <a:solidFill>
                  <a:srgbClr val="235CB1"/>
                </a:solidFill>
              </a:rPr>
              <a:t>(MCM 5)</a:t>
            </a:r>
            <a:r>
              <a:rPr lang="en-US" sz="2400" i="1" dirty="0" smtClean="0">
                <a:solidFill>
                  <a:srgbClr val="235CB1"/>
                </a:solidFill>
              </a:rPr>
              <a:t> </a:t>
            </a:r>
            <a:br>
              <a:rPr lang="en-US" sz="2400" i="1" dirty="0" smtClean="0">
                <a:solidFill>
                  <a:srgbClr val="235CB1"/>
                </a:solidFill>
              </a:rPr>
            </a:br>
            <a:endParaRPr lang="en-US" sz="2400" dirty="0">
              <a:solidFill>
                <a:srgbClr val="235CB1"/>
              </a:solidFill>
            </a:endParaRPr>
          </a:p>
        </p:txBody>
      </p:sp>
      <p:sp>
        <p:nvSpPr>
          <p:cNvPr id="3" name="Content Placeholder 2"/>
          <p:cNvSpPr>
            <a:spLocks noGrp="1"/>
          </p:cNvSpPr>
          <p:nvPr>
            <p:ph idx="1"/>
          </p:nvPr>
        </p:nvSpPr>
        <p:spPr>
          <a:xfrm>
            <a:off x="628650" y="980728"/>
            <a:ext cx="7886700" cy="3240360"/>
          </a:xfrm>
        </p:spPr>
        <p:txBody>
          <a:bodyPr/>
          <a:lstStyle/>
          <a:p>
            <a:pPr marL="0" indent="0">
              <a:buNone/>
            </a:pPr>
            <a:r>
              <a:rPr lang="en-US" sz="1600" i="1" dirty="0" smtClean="0">
                <a:solidFill>
                  <a:srgbClr val="235CB1"/>
                </a:solidFill>
              </a:rPr>
              <a:t>Existing…</a:t>
            </a:r>
          </a:p>
          <a:p>
            <a:pPr eaLnBrk="0" hangingPunct="0"/>
            <a:r>
              <a:rPr lang="en-US" sz="1400" dirty="0" smtClean="0">
                <a:solidFill>
                  <a:srgbClr val="235CB1"/>
                </a:solidFill>
              </a:rPr>
              <a:t>Set procedures </a:t>
            </a:r>
            <a:r>
              <a:rPr lang="en-US" sz="1400" dirty="0">
                <a:solidFill>
                  <a:srgbClr val="235CB1"/>
                </a:solidFill>
              </a:rPr>
              <a:t>for the </a:t>
            </a:r>
            <a:r>
              <a:rPr lang="en-US" sz="1400" dirty="0" smtClean="0">
                <a:solidFill>
                  <a:srgbClr val="235CB1"/>
                </a:solidFill>
              </a:rPr>
              <a:t>MS4 to </a:t>
            </a:r>
            <a:r>
              <a:rPr lang="en-US" sz="1400" dirty="0">
                <a:solidFill>
                  <a:srgbClr val="235CB1"/>
                </a:solidFill>
              </a:rPr>
              <a:t>perform site inspection and enforcement, in part based upon the site plan </a:t>
            </a:r>
            <a:r>
              <a:rPr lang="en-US" sz="1400" dirty="0" smtClean="0">
                <a:solidFill>
                  <a:srgbClr val="235CB1"/>
                </a:solidFill>
              </a:rPr>
              <a:t>for </a:t>
            </a:r>
            <a:r>
              <a:rPr lang="en-US" sz="1400" dirty="0">
                <a:solidFill>
                  <a:srgbClr val="235CB1"/>
                </a:solidFill>
              </a:rPr>
              <a:t>erosion, sediment, and waste control BMPs</a:t>
            </a:r>
            <a:r>
              <a:rPr lang="en-US" sz="1400" dirty="0" smtClean="0">
                <a:solidFill>
                  <a:srgbClr val="235CB1"/>
                </a:solidFill>
              </a:rPr>
              <a:t>;</a:t>
            </a:r>
          </a:p>
          <a:p>
            <a:pPr eaLnBrk="0" hangingPunct="0"/>
            <a:r>
              <a:rPr lang="en-US" sz="1400" dirty="0" smtClean="0">
                <a:solidFill>
                  <a:srgbClr val="235CB1"/>
                </a:solidFill>
              </a:rPr>
              <a:t>Identify </a:t>
            </a:r>
            <a:r>
              <a:rPr lang="en-US" sz="1400" dirty="0">
                <a:solidFill>
                  <a:srgbClr val="235CB1"/>
                </a:solidFill>
              </a:rPr>
              <a:t>procedures for </a:t>
            </a:r>
            <a:r>
              <a:rPr lang="en-US" sz="1400" dirty="0" smtClean="0">
                <a:solidFill>
                  <a:srgbClr val="235CB1"/>
                </a:solidFill>
              </a:rPr>
              <a:t>site inspection </a:t>
            </a:r>
            <a:r>
              <a:rPr lang="en-US" sz="1400" dirty="0">
                <a:solidFill>
                  <a:srgbClr val="235CB1"/>
                </a:solidFill>
              </a:rPr>
              <a:t>and enforcement of control </a:t>
            </a:r>
            <a:r>
              <a:rPr lang="en-US" sz="1400" dirty="0" smtClean="0">
                <a:solidFill>
                  <a:srgbClr val="235CB1"/>
                </a:solidFill>
              </a:rPr>
              <a:t>measures.</a:t>
            </a:r>
            <a:endParaRPr lang="en-US" sz="1400" i="1" dirty="0" smtClean="0">
              <a:solidFill>
                <a:srgbClr val="235CB1"/>
              </a:solidFill>
            </a:endParaRPr>
          </a:p>
          <a:p>
            <a:pPr marL="0" indent="0">
              <a:buNone/>
            </a:pPr>
            <a:endParaRPr lang="en-US" sz="1600" i="1" dirty="0" smtClean="0">
              <a:solidFill>
                <a:srgbClr val="235CB1"/>
              </a:solidFill>
            </a:endParaRPr>
          </a:p>
          <a:p>
            <a:pPr marL="0" indent="0">
              <a:buNone/>
            </a:pPr>
            <a:r>
              <a:rPr lang="en-US" sz="1600" i="1" dirty="0" smtClean="0">
                <a:solidFill>
                  <a:srgbClr val="235CB1"/>
                </a:solidFill>
              </a:rPr>
              <a:t>Working Group …</a:t>
            </a:r>
          </a:p>
          <a:p>
            <a:r>
              <a:rPr lang="en-US" sz="1400" dirty="0" smtClean="0">
                <a:solidFill>
                  <a:srgbClr val="235CB1"/>
                </a:solidFill>
              </a:rPr>
              <a:t>Requirement to develop </a:t>
            </a:r>
            <a:r>
              <a:rPr lang="en-US" sz="1400" dirty="0">
                <a:solidFill>
                  <a:srgbClr val="235CB1"/>
                </a:solidFill>
              </a:rPr>
              <a:t>an </a:t>
            </a:r>
            <a:r>
              <a:rPr lang="en-US" sz="1400" dirty="0" smtClean="0">
                <a:solidFill>
                  <a:srgbClr val="235CB1"/>
                </a:solidFill>
              </a:rPr>
              <a:t>(Enforcement Response Plan</a:t>
            </a:r>
            <a:r>
              <a:rPr lang="en-US" sz="1400" b="1" dirty="0" smtClean="0">
                <a:solidFill>
                  <a:srgbClr val="235CB1"/>
                </a:solidFill>
              </a:rPr>
              <a:t>) ERP </a:t>
            </a:r>
            <a:r>
              <a:rPr lang="en-US" sz="1400" b="1" dirty="0">
                <a:solidFill>
                  <a:srgbClr val="235CB1"/>
                </a:solidFill>
              </a:rPr>
              <a:t>for construction permit </a:t>
            </a:r>
            <a:r>
              <a:rPr lang="en-US" sz="1400" b="1" dirty="0" smtClean="0">
                <a:solidFill>
                  <a:srgbClr val="235CB1"/>
                </a:solidFill>
              </a:rPr>
              <a:t>violations </a:t>
            </a:r>
            <a:r>
              <a:rPr lang="en-US" sz="1400" i="1" dirty="0" smtClean="0">
                <a:solidFill>
                  <a:srgbClr val="235CB1"/>
                </a:solidFill>
              </a:rPr>
              <a:t>(ensure compliance with storm water protection requirements)</a:t>
            </a:r>
          </a:p>
          <a:p>
            <a:endParaRPr lang="en-US" sz="1400" i="1" dirty="0" smtClean="0">
              <a:solidFill>
                <a:srgbClr val="235CB1"/>
              </a:solidFill>
            </a:endParaRPr>
          </a:p>
          <a:p>
            <a:r>
              <a:rPr lang="en-US" sz="1400" dirty="0" smtClean="0">
                <a:solidFill>
                  <a:srgbClr val="235CB1"/>
                </a:solidFill>
              </a:rPr>
              <a:t>ERP will describe how </a:t>
            </a:r>
            <a:r>
              <a:rPr lang="en-US" sz="1400" b="1" dirty="0" smtClean="0">
                <a:solidFill>
                  <a:srgbClr val="235CB1"/>
                </a:solidFill>
              </a:rPr>
              <a:t>violator will eliminate and abate</a:t>
            </a:r>
            <a:r>
              <a:rPr lang="en-US" sz="1400" dirty="0" smtClean="0">
                <a:solidFill>
                  <a:srgbClr val="235CB1"/>
                </a:solidFill>
              </a:rPr>
              <a:t> illegal construction discharges .</a:t>
            </a:r>
          </a:p>
        </p:txBody>
      </p:sp>
      <p:sp>
        <p:nvSpPr>
          <p:cNvPr id="4" name="TextBox 3"/>
          <p:cNvSpPr txBox="1"/>
          <p:nvPr/>
        </p:nvSpPr>
        <p:spPr>
          <a:xfrm>
            <a:off x="3059832" y="3882584"/>
            <a:ext cx="518457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235CB1"/>
                </a:solidFill>
              </a:rPr>
              <a:t>Cities want to work with MDEQ to have better coordination with Storm Water Pollution Prevention Plans (SWPPs) and inspections.</a:t>
            </a:r>
          </a:p>
        </p:txBody>
      </p:sp>
    </p:spTree>
    <p:extLst>
      <p:ext uri="{BB962C8B-B14F-4D97-AF65-F5344CB8AC3E}">
        <p14:creationId xmlns:p14="http://schemas.microsoft.com/office/powerpoint/2010/main" val="3880050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235CB1"/>
                </a:solidFill>
              </a:rPr>
              <a:t>BMPs?</a:t>
            </a:r>
            <a:endParaRPr lang="en-US" sz="3600" dirty="0">
              <a:solidFill>
                <a:srgbClr val="235CB1"/>
              </a:solidFill>
            </a:endParaRPr>
          </a:p>
        </p:txBody>
      </p:sp>
      <p:pic>
        <p:nvPicPr>
          <p:cNvPr id="4" name="Picture 2" descr="Winter Park Hwy 40 USF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196752"/>
            <a:ext cx="2227221" cy="167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403" y="1389112"/>
            <a:ext cx="2527829" cy="18958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749" y="3284984"/>
            <a:ext cx="2921496" cy="1947664"/>
          </a:xfrm>
          <a:prstGeom prst="rect">
            <a:avLst/>
          </a:prstGeom>
        </p:spPr>
      </p:pic>
    </p:spTree>
    <p:extLst>
      <p:ext uri="{BB962C8B-B14F-4D97-AF65-F5344CB8AC3E}">
        <p14:creationId xmlns:p14="http://schemas.microsoft.com/office/powerpoint/2010/main" val="4009461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Post-Construction Storm Water Management in New Development and Redevelopment </a:t>
            </a:r>
            <a:r>
              <a:rPr lang="en-US" sz="2400" b="1" i="1" dirty="0" smtClean="0">
                <a:solidFill>
                  <a:srgbClr val="235CB1"/>
                </a:solidFill>
              </a:rPr>
              <a:t>(MCM 6)</a:t>
            </a:r>
            <a:endParaRPr lang="en-US" sz="2400" b="1" dirty="0">
              <a:solidFill>
                <a:srgbClr val="235CB1"/>
              </a:solidFill>
            </a:endParaRPr>
          </a:p>
        </p:txBody>
      </p:sp>
      <p:sp>
        <p:nvSpPr>
          <p:cNvPr id="3" name="Content Placeholder 2"/>
          <p:cNvSpPr>
            <a:spLocks noGrp="1"/>
          </p:cNvSpPr>
          <p:nvPr>
            <p:ph idx="1"/>
          </p:nvPr>
        </p:nvSpPr>
        <p:spPr>
          <a:xfrm>
            <a:off x="628650" y="1340769"/>
            <a:ext cx="7886700" cy="3240360"/>
          </a:xfrm>
        </p:spPr>
        <p:txBody>
          <a:bodyPr/>
          <a:lstStyle/>
          <a:p>
            <a:pPr marL="0" indent="0">
              <a:buNone/>
            </a:pPr>
            <a:r>
              <a:rPr lang="en-US" sz="2000" i="1" dirty="0" smtClean="0">
                <a:solidFill>
                  <a:srgbClr val="235CB1"/>
                </a:solidFill>
              </a:rPr>
              <a:t>Applies to…</a:t>
            </a:r>
          </a:p>
          <a:p>
            <a:pPr marL="0" indent="0">
              <a:buNone/>
            </a:pPr>
            <a:endParaRPr lang="en-US" sz="2000" i="1" dirty="0">
              <a:solidFill>
                <a:srgbClr val="235CB1"/>
              </a:solidFill>
            </a:endParaRPr>
          </a:p>
          <a:p>
            <a:pPr marL="0" indent="0">
              <a:buNone/>
            </a:pPr>
            <a:r>
              <a:rPr lang="en-US" sz="2000" i="1" dirty="0" smtClean="0">
                <a:solidFill>
                  <a:srgbClr val="235CB1"/>
                </a:solidFill>
              </a:rPr>
              <a:t>Post-Construction Storm Water Management in New Development and Redevelopment (MCM 6) applies to sites 1 acre and greater…</a:t>
            </a:r>
          </a:p>
          <a:p>
            <a:pPr marL="0" indent="0">
              <a:buNone/>
            </a:pPr>
            <a:endParaRPr lang="en-US" sz="1400" i="1" dirty="0" smtClean="0">
              <a:solidFill>
                <a:srgbClr val="4686E2"/>
              </a:solidFill>
            </a:endParaRPr>
          </a:p>
        </p:txBody>
      </p:sp>
    </p:spTree>
    <p:extLst>
      <p:ext uri="{BB962C8B-B14F-4D97-AF65-F5344CB8AC3E}">
        <p14:creationId xmlns:p14="http://schemas.microsoft.com/office/powerpoint/2010/main" val="19703089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b="1" i="1" dirty="0" smtClean="0">
                <a:solidFill>
                  <a:srgbClr val="235CB1"/>
                </a:solidFill>
              </a:rPr>
              <a:t>Post-Construction</a:t>
            </a:r>
            <a:r>
              <a:rPr lang="en-US" sz="2400" i="1" dirty="0" smtClean="0">
                <a:solidFill>
                  <a:srgbClr val="235CB1"/>
                </a:solidFill>
              </a:rPr>
              <a:t> Storm Water Management in New Development and Redevelopment </a:t>
            </a:r>
            <a:r>
              <a:rPr lang="en-US" sz="2400" b="1" i="1" dirty="0" smtClean="0">
                <a:solidFill>
                  <a:srgbClr val="235CB1"/>
                </a:solidFill>
              </a:rPr>
              <a:t>(MCM 6)</a:t>
            </a:r>
            <a:endParaRPr lang="en-US" sz="2400" b="1" dirty="0">
              <a:solidFill>
                <a:srgbClr val="235CB1"/>
              </a:solidFill>
            </a:endParaRPr>
          </a:p>
        </p:txBody>
      </p:sp>
      <p:sp>
        <p:nvSpPr>
          <p:cNvPr id="3" name="Content Placeholder 2"/>
          <p:cNvSpPr>
            <a:spLocks noGrp="1"/>
          </p:cNvSpPr>
          <p:nvPr>
            <p:ph idx="1"/>
          </p:nvPr>
        </p:nvSpPr>
        <p:spPr>
          <a:xfrm>
            <a:off x="628650" y="1340769"/>
            <a:ext cx="7886700" cy="3240360"/>
          </a:xfrm>
        </p:spPr>
        <p:txBody>
          <a:bodyPr/>
          <a:lstStyle/>
          <a:p>
            <a:pPr marL="0" indent="0">
              <a:buNone/>
            </a:pPr>
            <a:r>
              <a:rPr lang="en-US" sz="1600" i="1" dirty="0" smtClean="0">
                <a:solidFill>
                  <a:srgbClr val="235CB1"/>
                </a:solidFill>
              </a:rPr>
              <a:t>Existing…</a:t>
            </a:r>
          </a:p>
          <a:p>
            <a:pPr eaLnBrk="0" hangingPunct="0"/>
            <a:r>
              <a:rPr lang="en-US" sz="1400" dirty="0" smtClean="0">
                <a:solidFill>
                  <a:srgbClr val="235CB1"/>
                </a:solidFill>
              </a:rPr>
              <a:t>Ensure adequate long-term operation and </a:t>
            </a:r>
            <a:r>
              <a:rPr lang="en-US" sz="1400" dirty="0">
                <a:solidFill>
                  <a:srgbClr val="235CB1"/>
                </a:solidFill>
              </a:rPr>
              <a:t>maintenance of BMPs;</a:t>
            </a:r>
            <a:r>
              <a:rPr lang="en-US" sz="1400" dirty="0" smtClean="0">
                <a:solidFill>
                  <a:srgbClr val="235CB1"/>
                </a:solidFill>
              </a:rPr>
              <a:t> </a:t>
            </a:r>
            <a:endParaRPr lang="en-US" sz="1400" i="1" dirty="0" smtClean="0">
              <a:solidFill>
                <a:srgbClr val="235CB1"/>
              </a:solidFill>
            </a:endParaRPr>
          </a:p>
          <a:p>
            <a:pPr marL="0" indent="0">
              <a:buNone/>
            </a:pPr>
            <a:endParaRPr lang="en-US" sz="1400" i="1" dirty="0" smtClean="0">
              <a:solidFill>
                <a:srgbClr val="235CB1"/>
              </a:solidFill>
            </a:endParaRPr>
          </a:p>
          <a:p>
            <a:pPr marL="0" indent="0">
              <a:buNone/>
            </a:pPr>
            <a:r>
              <a:rPr lang="en-US" sz="1600" i="1" dirty="0" smtClean="0">
                <a:solidFill>
                  <a:srgbClr val="235CB1"/>
                </a:solidFill>
              </a:rPr>
              <a:t>Working Group …</a:t>
            </a:r>
          </a:p>
          <a:p>
            <a:pPr eaLnBrk="0" hangingPunct="0"/>
            <a:r>
              <a:rPr lang="en-US" sz="1400" b="1" dirty="0" smtClean="0">
                <a:solidFill>
                  <a:srgbClr val="235CB1"/>
                </a:solidFill>
              </a:rPr>
              <a:t>Develop </a:t>
            </a:r>
            <a:r>
              <a:rPr lang="en-US" sz="1400" b="1" dirty="0">
                <a:solidFill>
                  <a:srgbClr val="235CB1"/>
                </a:solidFill>
              </a:rPr>
              <a:t>an inventory </a:t>
            </a:r>
            <a:r>
              <a:rPr lang="en-US" sz="1400" dirty="0" smtClean="0">
                <a:solidFill>
                  <a:srgbClr val="235CB1"/>
                </a:solidFill>
              </a:rPr>
              <a:t>of </a:t>
            </a:r>
            <a:r>
              <a:rPr lang="en-US" sz="1400" dirty="0">
                <a:solidFill>
                  <a:srgbClr val="235CB1"/>
                </a:solidFill>
              </a:rPr>
              <a:t>all new </a:t>
            </a:r>
            <a:r>
              <a:rPr lang="en-US" sz="1400" dirty="0" smtClean="0">
                <a:solidFill>
                  <a:srgbClr val="235CB1"/>
                </a:solidFill>
              </a:rPr>
              <a:t>and existing post-construction BMPs</a:t>
            </a:r>
          </a:p>
          <a:p>
            <a:pPr eaLnBrk="0" hangingPunct="0"/>
            <a:endParaRPr lang="en-US" sz="1400" dirty="0" smtClean="0">
              <a:solidFill>
                <a:srgbClr val="235CB1"/>
              </a:solidFill>
            </a:endParaRPr>
          </a:p>
          <a:p>
            <a:pPr eaLnBrk="0" hangingPunct="0"/>
            <a:r>
              <a:rPr lang="en-US" sz="1400" dirty="0" smtClean="0">
                <a:solidFill>
                  <a:srgbClr val="235CB1"/>
                </a:solidFill>
              </a:rPr>
              <a:t>Develop an </a:t>
            </a:r>
            <a:r>
              <a:rPr lang="en-US" sz="1400" b="1" dirty="0" smtClean="0">
                <a:solidFill>
                  <a:srgbClr val="235CB1"/>
                </a:solidFill>
              </a:rPr>
              <a:t>ERP </a:t>
            </a:r>
            <a:r>
              <a:rPr lang="en-US" sz="1400" dirty="0" smtClean="0">
                <a:solidFill>
                  <a:srgbClr val="235CB1"/>
                </a:solidFill>
              </a:rPr>
              <a:t>to ensure compliance.</a:t>
            </a:r>
          </a:p>
          <a:p>
            <a:pPr eaLnBrk="0" hangingPunct="0"/>
            <a:endParaRPr lang="en-US" sz="1400" dirty="0">
              <a:solidFill>
                <a:srgbClr val="235CB1"/>
              </a:solidFill>
            </a:endParaRPr>
          </a:p>
          <a:p>
            <a:pPr eaLnBrk="0" hangingPunct="0"/>
            <a:r>
              <a:rPr lang="en-US" sz="1400" dirty="0" smtClean="0">
                <a:solidFill>
                  <a:srgbClr val="235CB1"/>
                </a:solidFill>
              </a:rPr>
              <a:t>Conduct </a:t>
            </a:r>
            <a:r>
              <a:rPr lang="en-US" sz="1400" b="1" dirty="0" smtClean="0">
                <a:solidFill>
                  <a:srgbClr val="235CB1"/>
                </a:solidFill>
              </a:rPr>
              <a:t>inspections</a:t>
            </a:r>
            <a:endParaRPr lang="en-US" sz="1400" b="1" dirty="0">
              <a:solidFill>
                <a:srgbClr val="235CB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3645024"/>
            <a:ext cx="2209800" cy="1647825"/>
          </a:xfrm>
          <a:prstGeom prst="rect">
            <a:avLst/>
          </a:prstGeom>
        </p:spPr>
      </p:pic>
    </p:spTree>
    <p:extLst>
      <p:ext uri="{BB962C8B-B14F-4D97-AF65-F5344CB8AC3E}">
        <p14:creationId xmlns:p14="http://schemas.microsoft.com/office/powerpoint/2010/main" val="3100194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Post-Construction Storm Water Management in New Development and Redevelopment (MCM 6)</a:t>
            </a:r>
            <a:endParaRPr lang="en-US" sz="2400" dirty="0">
              <a:solidFill>
                <a:srgbClr val="235CB1"/>
              </a:solidFill>
            </a:endParaRPr>
          </a:p>
        </p:txBody>
      </p:sp>
      <p:sp>
        <p:nvSpPr>
          <p:cNvPr id="3" name="Content Placeholder 2"/>
          <p:cNvSpPr>
            <a:spLocks noGrp="1"/>
          </p:cNvSpPr>
          <p:nvPr>
            <p:ph idx="1"/>
          </p:nvPr>
        </p:nvSpPr>
        <p:spPr>
          <a:xfrm>
            <a:off x="647132" y="1412776"/>
            <a:ext cx="7886700" cy="2016224"/>
          </a:xfrm>
        </p:spPr>
        <p:txBody>
          <a:bodyPr/>
          <a:lstStyle/>
          <a:p>
            <a:pPr marL="0" indent="0">
              <a:buNone/>
            </a:pPr>
            <a:r>
              <a:rPr lang="en-US" sz="1800" i="1" dirty="0" smtClean="0">
                <a:solidFill>
                  <a:srgbClr val="235CB1"/>
                </a:solidFill>
              </a:rPr>
              <a:t>Existing…</a:t>
            </a:r>
          </a:p>
          <a:p>
            <a:pPr marL="0" indent="0" eaLnBrk="0" hangingPunct="0">
              <a:buNone/>
            </a:pPr>
            <a:endParaRPr lang="en-US" sz="1800" dirty="0" smtClean="0">
              <a:solidFill>
                <a:srgbClr val="235CB1"/>
              </a:solidFill>
            </a:endParaRPr>
          </a:p>
          <a:p>
            <a:pPr marL="0" indent="0" eaLnBrk="0" hangingPunct="0">
              <a:buNone/>
            </a:pPr>
            <a:r>
              <a:rPr lang="en-US" sz="1800" dirty="0" smtClean="0">
                <a:solidFill>
                  <a:srgbClr val="235CB1"/>
                </a:solidFill>
              </a:rPr>
              <a:t>Implementation of low impact development practices that infiltrate</a:t>
            </a:r>
            <a:r>
              <a:rPr lang="en-US" sz="1800" dirty="0">
                <a:solidFill>
                  <a:srgbClr val="235CB1"/>
                </a:solidFill>
              </a:rPr>
              <a:t>, </a:t>
            </a:r>
            <a:r>
              <a:rPr lang="en-US" sz="1800" dirty="0" err="1">
                <a:solidFill>
                  <a:srgbClr val="235CB1"/>
                </a:solidFill>
              </a:rPr>
              <a:t>evapotranspire</a:t>
            </a:r>
            <a:r>
              <a:rPr lang="en-US" sz="1800" dirty="0">
                <a:solidFill>
                  <a:srgbClr val="235CB1"/>
                </a:solidFill>
              </a:rPr>
              <a:t>,  </a:t>
            </a:r>
            <a:r>
              <a:rPr lang="en-US" sz="1800" dirty="0" smtClean="0">
                <a:solidFill>
                  <a:srgbClr val="235CB1"/>
                </a:solidFill>
              </a:rPr>
              <a:t>or capture for </a:t>
            </a:r>
            <a:r>
              <a:rPr lang="en-US" sz="1800" dirty="0">
                <a:solidFill>
                  <a:srgbClr val="235CB1"/>
                </a:solidFill>
              </a:rPr>
              <a:t>reuse </a:t>
            </a:r>
            <a:r>
              <a:rPr lang="en-US" sz="1800" dirty="0" smtClean="0">
                <a:solidFill>
                  <a:srgbClr val="235CB1"/>
                </a:solidFill>
              </a:rPr>
              <a:t>the </a:t>
            </a:r>
            <a:r>
              <a:rPr lang="en-US" sz="1800" dirty="0">
                <a:solidFill>
                  <a:srgbClr val="235CB1"/>
                </a:solidFill>
              </a:rPr>
              <a:t>runoff generated from the first 0.5 inches of rainfall from </a:t>
            </a:r>
            <a:r>
              <a:rPr lang="en-US" sz="1800" dirty="0" smtClean="0">
                <a:solidFill>
                  <a:srgbClr val="235CB1"/>
                </a:solidFill>
              </a:rPr>
              <a:t>a 24-hour storm </a:t>
            </a:r>
            <a:r>
              <a:rPr lang="en-US" sz="1800" dirty="0">
                <a:solidFill>
                  <a:srgbClr val="235CB1"/>
                </a:solidFill>
              </a:rPr>
              <a:t>preceded </a:t>
            </a:r>
            <a:r>
              <a:rPr lang="en-US" sz="1800" dirty="0" smtClean="0">
                <a:solidFill>
                  <a:srgbClr val="235CB1"/>
                </a:solidFill>
              </a:rPr>
              <a:t>by 48 hours of no </a:t>
            </a:r>
            <a:r>
              <a:rPr lang="en-US" sz="1800" dirty="0">
                <a:solidFill>
                  <a:srgbClr val="235CB1"/>
                </a:solidFill>
              </a:rPr>
              <a:t>measurable precipitation.</a:t>
            </a:r>
            <a:r>
              <a:rPr lang="en-US" sz="1800" dirty="0" smtClean="0">
                <a:solidFill>
                  <a:srgbClr val="235CB1"/>
                </a:solidFill>
              </a:rPr>
              <a:t> </a:t>
            </a:r>
          </a:p>
        </p:txBody>
      </p:sp>
    </p:spTree>
    <p:extLst>
      <p:ext uri="{BB962C8B-B14F-4D97-AF65-F5344CB8AC3E}">
        <p14:creationId xmlns:p14="http://schemas.microsoft.com/office/powerpoint/2010/main" val="24671889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Post-Construction Storm Water Management in New Development and Redevelopment (MCM 6)</a:t>
            </a:r>
            <a:endParaRPr lang="en-US" sz="2400" dirty="0">
              <a:solidFill>
                <a:srgbClr val="235CB1"/>
              </a:solidFill>
            </a:endParaRPr>
          </a:p>
        </p:txBody>
      </p:sp>
      <p:sp>
        <p:nvSpPr>
          <p:cNvPr id="3" name="Content Placeholder 2"/>
          <p:cNvSpPr>
            <a:spLocks noGrp="1"/>
          </p:cNvSpPr>
          <p:nvPr>
            <p:ph idx="1"/>
          </p:nvPr>
        </p:nvSpPr>
        <p:spPr>
          <a:xfrm>
            <a:off x="628650" y="1340769"/>
            <a:ext cx="8191822" cy="2160239"/>
          </a:xfrm>
        </p:spPr>
        <p:txBody>
          <a:bodyPr/>
          <a:lstStyle/>
          <a:p>
            <a:pPr marL="0" indent="0">
              <a:buNone/>
            </a:pPr>
            <a:r>
              <a:rPr lang="en-US" sz="1600" i="1" dirty="0" smtClean="0">
                <a:solidFill>
                  <a:srgbClr val="235CB1"/>
                </a:solidFill>
              </a:rPr>
              <a:t>Working Group Language –  Still in discussion </a:t>
            </a:r>
          </a:p>
          <a:p>
            <a:pPr marL="0" indent="0">
              <a:buNone/>
            </a:pPr>
            <a:endParaRPr lang="en-US" sz="1600" i="1" dirty="0">
              <a:solidFill>
                <a:srgbClr val="235CB1"/>
              </a:solidFill>
              <a:latin typeface="+mj-lt"/>
            </a:endParaRPr>
          </a:p>
          <a:p>
            <a:pPr marL="0" indent="0">
              <a:buNone/>
            </a:pPr>
            <a:r>
              <a:rPr lang="en-US" sz="1400" dirty="0" smtClean="0">
                <a:solidFill>
                  <a:srgbClr val="235CB1"/>
                </a:solidFill>
                <a:latin typeface="+mj-lt"/>
              </a:rPr>
              <a:t>For </a:t>
            </a:r>
            <a:r>
              <a:rPr lang="en-US" sz="1400" dirty="0">
                <a:solidFill>
                  <a:srgbClr val="235CB1"/>
                </a:solidFill>
                <a:latin typeface="+mj-lt"/>
              </a:rPr>
              <a:t>projects that cannot meet 100% of the runoff reduction </a:t>
            </a:r>
            <a:r>
              <a:rPr lang="en-US" sz="1400" dirty="0" smtClean="0">
                <a:solidFill>
                  <a:srgbClr val="235CB1"/>
                </a:solidFill>
                <a:latin typeface="+mj-lt"/>
              </a:rPr>
              <a:t>requirement</a:t>
            </a:r>
            <a:r>
              <a:rPr lang="en-US" sz="1400" dirty="0">
                <a:solidFill>
                  <a:srgbClr val="235CB1"/>
                </a:solidFill>
                <a:latin typeface="+mj-lt"/>
              </a:rPr>
              <a:t>, the remainder of the runoff from the first 0.5 inches of rainfall </a:t>
            </a:r>
            <a:r>
              <a:rPr lang="en-US" sz="1400" b="1" dirty="0" smtClean="0">
                <a:solidFill>
                  <a:srgbClr val="235CB1"/>
                </a:solidFill>
                <a:latin typeface="+mj-lt"/>
              </a:rPr>
              <a:t>will need to meet certain requirements regarding total </a:t>
            </a:r>
            <a:r>
              <a:rPr lang="en-US" sz="1400" b="1" dirty="0">
                <a:solidFill>
                  <a:srgbClr val="235CB1"/>
                </a:solidFill>
                <a:latin typeface="+mj-lt"/>
              </a:rPr>
              <a:t>suspended solids (</a:t>
            </a:r>
            <a:r>
              <a:rPr lang="en-US" sz="1400" b="1" dirty="0" smtClean="0">
                <a:solidFill>
                  <a:srgbClr val="235CB1"/>
                </a:solidFill>
                <a:latin typeface="+mj-lt"/>
              </a:rPr>
              <a:t>TSS);</a:t>
            </a:r>
          </a:p>
          <a:p>
            <a:pPr marL="0" lvl="0" indent="0">
              <a:buNone/>
            </a:pPr>
            <a:endParaRPr lang="en-US" sz="1400" dirty="0">
              <a:solidFill>
                <a:srgbClr val="235CB1"/>
              </a:solidFill>
              <a:latin typeface="+mj-lt"/>
            </a:endParaRPr>
          </a:p>
          <a:p>
            <a:pPr marL="0" indent="0">
              <a:buNone/>
            </a:pPr>
            <a:r>
              <a:rPr lang="en-US" sz="1400" b="1" dirty="0" smtClean="0">
                <a:solidFill>
                  <a:srgbClr val="235CB1"/>
                </a:solidFill>
              </a:rPr>
              <a:t>Provisions for Treating </a:t>
            </a:r>
            <a:r>
              <a:rPr lang="en-US" sz="1400" b="1" dirty="0">
                <a:solidFill>
                  <a:srgbClr val="235CB1"/>
                </a:solidFill>
              </a:rPr>
              <a:t>offsite </a:t>
            </a:r>
            <a:r>
              <a:rPr lang="en-US" sz="1400" dirty="0">
                <a:solidFill>
                  <a:srgbClr val="235CB1"/>
                </a:solidFill>
              </a:rPr>
              <a:t>within the same sub-watershed using post-construction  </a:t>
            </a:r>
            <a:r>
              <a:rPr lang="en-US" sz="1400" dirty="0" err="1">
                <a:solidFill>
                  <a:srgbClr val="235CB1"/>
                </a:solidFill>
              </a:rPr>
              <a:t>stormwater</a:t>
            </a:r>
            <a:r>
              <a:rPr lang="en-US" sz="1400" dirty="0">
                <a:solidFill>
                  <a:srgbClr val="235CB1"/>
                </a:solidFill>
              </a:rPr>
              <a:t> control(s) </a:t>
            </a:r>
            <a:r>
              <a:rPr lang="en-US" sz="1400" dirty="0" smtClean="0">
                <a:solidFill>
                  <a:srgbClr val="235CB1"/>
                </a:solidFill>
              </a:rPr>
              <a:t>to </a:t>
            </a:r>
            <a:r>
              <a:rPr lang="en-US" sz="1400" dirty="0">
                <a:solidFill>
                  <a:srgbClr val="235CB1"/>
                </a:solidFill>
              </a:rPr>
              <a:t>achieve median effluent concentrations for </a:t>
            </a:r>
            <a:r>
              <a:rPr lang="en-US" sz="1400" dirty="0" smtClean="0">
                <a:solidFill>
                  <a:srgbClr val="235CB1"/>
                </a:solidFill>
              </a:rPr>
              <a:t>TSS.</a:t>
            </a:r>
            <a:endParaRPr lang="en-US" sz="1400" dirty="0">
              <a:solidFill>
                <a:srgbClr val="235CB1"/>
              </a:solidFill>
            </a:endParaRPr>
          </a:p>
          <a:p>
            <a:pPr marL="0" lvl="0" indent="0">
              <a:buNone/>
            </a:pPr>
            <a:endParaRPr lang="en-US" sz="1400" dirty="0">
              <a:latin typeface="+mj-lt"/>
            </a:endParaRPr>
          </a:p>
          <a:p>
            <a:pPr marL="0" indent="0">
              <a:buNone/>
            </a:pPr>
            <a:endParaRPr lang="en-US" sz="1400" i="1" dirty="0" smtClean="0">
              <a:solidFill>
                <a:srgbClr val="0070C0"/>
              </a:solidFill>
            </a:endParaRPr>
          </a:p>
        </p:txBody>
      </p:sp>
    </p:spTree>
    <p:extLst>
      <p:ext uri="{BB962C8B-B14F-4D97-AF65-F5344CB8AC3E}">
        <p14:creationId xmlns:p14="http://schemas.microsoft.com/office/powerpoint/2010/main" val="1739323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548680"/>
            <a:ext cx="7886700" cy="4351338"/>
          </a:xfrm>
        </p:spPr>
        <p:txBody>
          <a:bodyPr/>
          <a:lstStyle/>
          <a:p>
            <a:pPr marL="0" indent="0">
              <a:buNone/>
            </a:pPr>
            <a:r>
              <a:rPr lang="en-US" dirty="0" smtClean="0">
                <a:solidFill>
                  <a:srgbClr val="235CB1"/>
                </a:solidFill>
              </a:rPr>
              <a:t>“We don’t inherit the world from the people before us…we borrow the world from the generations after us.”</a:t>
            </a:r>
          </a:p>
          <a:p>
            <a:pPr marL="0" indent="0">
              <a:buNone/>
            </a:pPr>
            <a:r>
              <a:rPr lang="en-US" dirty="0">
                <a:solidFill>
                  <a:srgbClr val="235CB1"/>
                </a:solidFill>
              </a:rPr>
              <a:t> </a:t>
            </a:r>
            <a:r>
              <a:rPr lang="en-US" dirty="0" smtClean="0">
                <a:solidFill>
                  <a:srgbClr val="235CB1"/>
                </a:solidFill>
              </a:rPr>
              <a:t>     </a:t>
            </a:r>
            <a:r>
              <a:rPr lang="en-US" sz="2000" i="1" dirty="0" smtClean="0">
                <a:solidFill>
                  <a:srgbClr val="235CB1"/>
                </a:solidFill>
              </a:rPr>
              <a:t>Anonymous</a:t>
            </a:r>
            <a:endParaRPr lang="en-US" sz="2000" i="1" dirty="0">
              <a:solidFill>
                <a:srgbClr val="235CB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7" y="2492896"/>
            <a:ext cx="2304256" cy="1826798"/>
          </a:xfrm>
          <a:prstGeom prst="rect">
            <a:avLst/>
          </a:prstGeom>
        </p:spPr>
      </p:pic>
    </p:spTree>
    <p:extLst>
      <p:ext uri="{BB962C8B-B14F-4D97-AF65-F5344CB8AC3E}">
        <p14:creationId xmlns:p14="http://schemas.microsoft.com/office/powerpoint/2010/main" val="21308953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Post-Construction Storm Water Management in New Development and Redevelopment (MCM 6)</a:t>
            </a:r>
            <a:endParaRPr lang="en-US" sz="2400" dirty="0">
              <a:solidFill>
                <a:srgbClr val="235CB1"/>
              </a:solidFill>
            </a:endParaRPr>
          </a:p>
        </p:txBody>
      </p:sp>
      <p:sp>
        <p:nvSpPr>
          <p:cNvPr id="3" name="Content Placeholder 2"/>
          <p:cNvSpPr>
            <a:spLocks noGrp="1"/>
          </p:cNvSpPr>
          <p:nvPr>
            <p:ph idx="1"/>
          </p:nvPr>
        </p:nvSpPr>
        <p:spPr>
          <a:xfrm>
            <a:off x="628650" y="1340769"/>
            <a:ext cx="8191822" cy="1656183"/>
          </a:xfrm>
        </p:spPr>
        <p:txBody>
          <a:bodyPr/>
          <a:lstStyle/>
          <a:p>
            <a:pPr marL="0" indent="0">
              <a:buNone/>
            </a:pPr>
            <a:r>
              <a:rPr lang="en-US" sz="1800" i="1" dirty="0" smtClean="0">
                <a:solidFill>
                  <a:srgbClr val="235CB1"/>
                </a:solidFill>
                <a:latin typeface="+mj-lt"/>
              </a:rPr>
              <a:t>In other words….</a:t>
            </a:r>
          </a:p>
          <a:p>
            <a:pPr marL="0" indent="0">
              <a:buNone/>
            </a:pPr>
            <a:endParaRPr lang="en-US" sz="1800" i="1" dirty="0">
              <a:solidFill>
                <a:srgbClr val="235CB1"/>
              </a:solidFill>
              <a:latin typeface="+mj-lt"/>
            </a:endParaRPr>
          </a:p>
          <a:p>
            <a:pPr marL="0" indent="0">
              <a:buNone/>
            </a:pPr>
            <a:r>
              <a:rPr lang="en-US" sz="1800" i="1" dirty="0" smtClean="0">
                <a:solidFill>
                  <a:srgbClr val="235CB1"/>
                </a:solidFill>
                <a:latin typeface="+mj-lt"/>
              </a:rPr>
              <a:t>The MS4s will need to insure that water that is released meets certain requirements</a:t>
            </a:r>
            <a:endParaRPr lang="en-US" sz="1800" dirty="0">
              <a:solidFill>
                <a:srgbClr val="235CB1"/>
              </a:solidFill>
              <a:latin typeface="+mj-lt"/>
            </a:endParaRPr>
          </a:p>
          <a:p>
            <a:pPr marL="0" lvl="0" indent="0">
              <a:buNone/>
            </a:pPr>
            <a:endParaRPr lang="en-US" sz="1800" dirty="0">
              <a:latin typeface="+mj-lt"/>
            </a:endParaRPr>
          </a:p>
          <a:p>
            <a:pPr marL="0" indent="0">
              <a:buNone/>
            </a:pPr>
            <a:endParaRPr lang="en-US" sz="1400" i="1" dirty="0" smtClean="0">
              <a:solidFill>
                <a:srgbClr val="0070C0"/>
              </a:solidFill>
            </a:endParaRPr>
          </a:p>
        </p:txBody>
      </p:sp>
    </p:spTree>
    <p:extLst>
      <p:ext uri="{BB962C8B-B14F-4D97-AF65-F5344CB8AC3E}">
        <p14:creationId xmlns:p14="http://schemas.microsoft.com/office/powerpoint/2010/main" val="17583344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Post-Construction Storm Water Management in New Development and Redevelopment (MCM 6)</a:t>
            </a:r>
            <a:endParaRPr lang="en-US" sz="2400" dirty="0">
              <a:solidFill>
                <a:srgbClr val="235CB1"/>
              </a:solidFill>
            </a:endParaRPr>
          </a:p>
        </p:txBody>
      </p:sp>
      <p:sp>
        <p:nvSpPr>
          <p:cNvPr id="3" name="Content Placeholder 2"/>
          <p:cNvSpPr>
            <a:spLocks noGrp="1"/>
          </p:cNvSpPr>
          <p:nvPr>
            <p:ph idx="1"/>
          </p:nvPr>
        </p:nvSpPr>
        <p:spPr>
          <a:xfrm>
            <a:off x="628650" y="1340769"/>
            <a:ext cx="8191822" cy="2160239"/>
          </a:xfrm>
        </p:spPr>
        <p:txBody>
          <a:bodyPr/>
          <a:lstStyle/>
          <a:p>
            <a:pPr marL="0" indent="0">
              <a:buNone/>
            </a:pPr>
            <a:r>
              <a:rPr lang="en-US" sz="1600" i="1" dirty="0" smtClean="0">
                <a:solidFill>
                  <a:srgbClr val="235CB1"/>
                </a:solidFill>
              </a:rPr>
              <a:t>Working Group Language… </a:t>
            </a:r>
          </a:p>
          <a:p>
            <a:pPr marL="0" indent="0">
              <a:buNone/>
            </a:pPr>
            <a:endParaRPr lang="en-US" sz="1600" i="1" dirty="0">
              <a:solidFill>
                <a:srgbClr val="235CB1"/>
              </a:solidFill>
              <a:latin typeface="+mj-lt"/>
            </a:endParaRPr>
          </a:p>
          <a:p>
            <a:pPr marL="0" indent="0">
              <a:buNone/>
            </a:pPr>
            <a:r>
              <a:rPr lang="en-US" sz="1600" b="1" dirty="0" smtClean="0">
                <a:solidFill>
                  <a:srgbClr val="235CB1"/>
                </a:solidFill>
                <a:latin typeface="+mj-lt"/>
              </a:rPr>
              <a:t>Evaluate barriers </a:t>
            </a:r>
            <a:r>
              <a:rPr lang="en-US" sz="1600" dirty="0" smtClean="0">
                <a:solidFill>
                  <a:srgbClr val="235CB1"/>
                </a:solidFill>
                <a:latin typeface="+mj-lt"/>
              </a:rPr>
              <a:t>to implement Low Impact Development </a:t>
            </a:r>
            <a:r>
              <a:rPr lang="en-US" sz="1600" b="1" dirty="0" smtClean="0">
                <a:solidFill>
                  <a:srgbClr val="235CB1"/>
                </a:solidFill>
                <a:latin typeface="+mj-lt"/>
              </a:rPr>
              <a:t>(LID)</a:t>
            </a:r>
            <a:endParaRPr lang="en-US" sz="1400" b="1" dirty="0" smtClean="0">
              <a:solidFill>
                <a:srgbClr val="235CB1"/>
              </a:solidFill>
              <a:latin typeface="+mj-lt"/>
            </a:endParaRPr>
          </a:p>
          <a:p>
            <a:pPr marL="0" lvl="0" indent="0">
              <a:buNone/>
            </a:pPr>
            <a:endParaRPr lang="en-US" sz="1400" dirty="0" smtClean="0">
              <a:solidFill>
                <a:srgbClr val="235CB1"/>
              </a:solidFill>
              <a:latin typeface="+mj-lt"/>
            </a:endParaRPr>
          </a:p>
          <a:p>
            <a:pPr marL="0" lvl="0" indent="0">
              <a:buNone/>
            </a:pPr>
            <a:r>
              <a:rPr lang="en-US" sz="1600" b="1" dirty="0" smtClean="0">
                <a:solidFill>
                  <a:srgbClr val="235CB1"/>
                </a:solidFill>
                <a:latin typeface="+mj-lt"/>
              </a:rPr>
              <a:t>Discuss opportunities </a:t>
            </a:r>
            <a:r>
              <a:rPr lang="en-US" sz="1600" dirty="0" smtClean="0">
                <a:solidFill>
                  <a:srgbClr val="235CB1"/>
                </a:solidFill>
                <a:latin typeface="+mj-lt"/>
              </a:rPr>
              <a:t>for change</a:t>
            </a:r>
            <a:endParaRPr lang="en-US" sz="1600" dirty="0">
              <a:solidFill>
                <a:srgbClr val="235CB1"/>
              </a:solidFill>
              <a:latin typeface="+mj-lt"/>
            </a:endParaRPr>
          </a:p>
          <a:p>
            <a:pPr marL="0" indent="0">
              <a:buNone/>
            </a:pPr>
            <a:endParaRPr lang="en-US" sz="1400" i="1" dirty="0" smtClean="0">
              <a:solidFill>
                <a:srgbClr val="0070C0"/>
              </a:solidFill>
            </a:endParaRPr>
          </a:p>
        </p:txBody>
      </p:sp>
    </p:spTree>
    <p:extLst>
      <p:ext uri="{BB962C8B-B14F-4D97-AF65-F5344CB8AC3E}">
        <p14:creationId xmlns:p14="http://schemas.microsoft.com/office/powerpoint/2010/main" val="3191625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Post-Construction Storm Water Management in New Development and Redevelopment (MCM 6)</a:t>
            </a:r>
            <a:endParaRPr lang="en-US" sz="2400" dirty="0">
              <a:solidFill>
                <a:srgbClr val="235CB1"/>
              </a:solidFill>
            </a:endParaRPr>
          </a:p>
        </p:txBody>
      </p:sp>
      <p:sp>
        <p:nvSpPr>
          <p:cNvPr id="3" name="Content Placeholder 2"/>
          <p:cNvSpPr>
            <a:spLocks noGrp="1"/>
          </p:cNvSpPr>
          <p:nvPr>
            <p:ph idx="1"/>
          </p:nvPr>
        </p:nvSpPr>
        <p:spPr>
          <a:xfrm>
            <a:off x="628650" y="1340769"/>
            <a:ext cx="8191822" cy="2160239"/>
          </a:xfrm>
        </p:spPr>
        <p:txBody>
          <a:bodyPr/>
          <a:lstStyle/>
          <a:p>
            <a:pPr marL="0" indent="0">
              <a:buNone/>
            </a:pPr>
            <a:r>
              <a:rPr lang="en-US" sz="1400" b="1" dirty="0">
                <a:solidFill>
                  <a:srgbClr val="235CB1"/>
                </a:solidFill>
              </a:rPr>
              <a:t>LID</a:t>
            </a:r>
            <a:r>
              <a:rPr lang="en-US" sz="1400" dirty="0">
                <a:solidFill>
                  <a:srgbClr val="235CB1"/>
                </a:solidFill>
              </a:rPr>
              <a:t> is an approach to land development (or re-development) that </a:t>
            </a:r>
            <a:r>
              <a:rPr lang="en-US" sz="1400" b="1" dirty="0">
                <a:solidFill>
                  <a:srgbClr val="235CB1"/>
                </a:solidFill>
              </a:rPr>
              <a:t>works with nature </a:t>
            </a:r>
            <a:r>
              <a:rPr lang="en-US" sz="1400" dirty="0">
                <a:solidFill>
                  <a:srgbClr val="235CB1"/>
                </a:solidFill>
              </a:rPr>
              <a:t>to manage </a:t>
            </a:r>
            <a:r>
              <a:rPr lang="en-US" sz="1400" dirty="0" smtClean="0">
                <a:solidFill>
                  <a:srgbClr val="235CB1"/>
                </a:solidFill>
              </a:rPr>
              <a:t>storm water </a:t>
            </a:r>
            <a:r>
              <a:rPr lang="en-US" sz="1400" dirty="0">
                <a:solidFill>
                  <a:srgbClr val="235CB1"/>
                </a:solidFill>
              </a:rPr>
              <a:t>as close to its source as possible. </a:t>
            </a:r>
            <a:endParaRPr lang="en-US" sz="1400" dirty="0" smtClean="0">
              <a:solidFill>
                <a:srgbClr val="235CB1"/>
              </a:solidFill>
            </a:endParaRPr>
          </a:p>
          <a:p>
            <a:pPr marL="0" indent="0">
              <a:buNone/>
            </a:pPr>
            <a:endParaRPr lang="en-US" sz="1400" dirty="0">
              <a:solidFill>
                <a:srgbClr val="235CB1"/>
              </a:solidFill>
            </a:endParaRPr>
          </a:p>
          <a:p>
            <a:pPr marL="0" indent="0">
              <a:buNone/>
            </a:pPr>
            <a:r>
              <a:rPr lang="en-US" sz="1400" dirty="0" smtClean="0">
                <a:solidFill>
                  <a:srgbClr val="235CB1"/>
                </a:solidFill>
              </a:rPr>
              <a:t>LID </a:t>
            </a:r>
            <a:r>
              <a:rPr lang="en-US" sz="1400" dirty="0">
                <a:solidFill>
                  <a:srgbClr val="235CB1"/>
                </a:solidFill>
              </a:rPr>
              <a:t>employs principles such as </a:t>
            </a:r>
            <a:r>
              <a:rPr lang="en-US" sz="1400" b="1" dirty="0">
                <a:solidFill>
                  <a:srgbClr val="235CB1"/>
                </a:solidFill>
              </a:rPr>
              <a:t>preserving and recreating natural landscape </a:t>
            </a:r>
            <a:r>
              <a:rPr lang="en-US" sz="1400" dirty="0">
                <a:solidFill>
                  <a:srgbClr val="235CB1"/>
                </a:solidFill>
              </a:rPr>
              <a:t>features, </a:t>
            </a:r>
            <a:endParaRPr lang="en-US" sz="1400" dirty="0" smtClean="0">
              <a:solidFill>
                <a:srgbClr val="235CB1"/>
              </a:solidFill>
            </a:endParaRPr>
          </a:p>
          <a:p>
            <a:pPr marL="0" indent="0">
              <a:buNone/>
            </a:pPr>
            <a:endParaRPr lang="en-US" sz="1400" dirty="0">
              <a:solidFill>
                <a:srgbClr val="235CB1"/>
              </a:solidFill>
            </a:endParaRPr>
          </a:p>
          <a:p>
            <a:pPr marL="0" indent="0">
              <a:buNone/>
            </a:pPr>
            <a:r>
              <a:rPr lang="en-US" sz="1400" dirty="0" smtClean="0">
                <a:solidFill>
                  <a:srgbClr val="235CB1"/>
                </a:solidFill>
              </a:rPr>
              <a:t>Such </a:t>
            </a:r>
            <a:r>
              <a:rPr lang="en-US" sz="1400" dirty="0">
                <a:solidFill>
                  <a:srgbClr val="235CB1"/>
                </a:solidFill>
              </a:rPr>
              <a:t>as </a:t>
            </a:r>
            <a:r>
              <a:rPr lang="en-US" sz="1400" dirty="0" err="1">
                <a:solidFill>
                  <a:srgbClr val="235CB1"/>
                </a:solidFill>
              </a:rPr>
              <a:t>bioretention</a:t>
            </a:r>
            <a:r>
              <a:rPr lang="en-US" sz="1400" dirty="0">
                <a:solidFill>
                  <a:srgbClr val="235CB1"/>
                </a:solidFill>
              </a:rPr>
              <a:t> facilities, rain gardens, vegetated rooftops, rain barrels, and permeable pavements.</a:t>
            </a:r>
            <a:endParaRPr lang="en-US" sz="1400" i="1" dirty="0" smtClean="0">
              <a:solidFill>
                <a:srgbClr val="235CB1"/>
              </a:solidFill>
            </a:endParaRPr>
          </a:p>
        </p:txBody>
      </p:sp>
    </p:spTree>
    <p:extLst>
      <p:ext uri="{BB962C8B-B14F-4D97-AF65-F5344CB8AC3E}">
        <p14:creationId xmlns:p14="http://schemas.microsoft.com/office/powerpoint/2010/main" val="4273569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Post-Construction Storm Water Management in New Development and Redevelopment (MCM 6)</a:t>
            </a:r>
            <a:endParaRPr lang="en-US" sz="2400" dirty="0">
              <a:solidFill>
                <a:srgbClr val="235CB1"/>
              </a:solidFill>
            </a:endParaRPr>
          </a:p>
        </p:txBody>
      </p:sp>
      <p:sp>
        <p:nvSpPr>
          <p:cNvPr id="3" name="Content Placeholder 2"/>
          <p:cNvSpPr>
            <a:spLocks noGrp="1"/>
          </p:cNvSpPr>
          <p:nvPr>
            <p:ph idx="1"/>
          </p:nvPr>
        </p:nvSpPr>
        <p:spPr>
          <a:xfrm>
            <a:off x="628650" y="1340769"/>
            <a:ext cx="8191822" cy="3888431"/>
          </a:xfrm>
        </p:spPr>
        <p:txBody>
          <a:bodyPr/>
          <a:lstStyle/>
          <a:p>
            <a:pPr marL="0" indent="0">
              <a:buNone/>
            </a:pPr>
            <a:r>
              <a:rPr lang="en-US" sz="1800" i="1" dirty="0" smtClean="0">
                <a:solidFill>
                  <a:srgbClr val="235CB1"/>
                </a:solidFill>
              </a:rPr>
              <a:t>More of this….</a:t>
            </a:r>
          </a:p>
          <a:p>
            <a:pPr marL="0" indent="0">
              <a:buNone/>
            </a:pPr>
            <a:endParaRPr lang="en-US" sz="1800" i="1" dirty="0">
              <a:solidFill>
                <a:srgbClr val="235CB1"/>
              </a:solidFill>
            </a:endParaRPr>
          </a:p>
          <a:p>
            <a:pPr marL="0" indent="0">
              <a:buNone/>
            </a:pPr>
            <a:endParaRPr lang="en-US" sz="1800" i="1" dirty="0" smtClean="0">
              <a:solidFill>
                <a:srgbClr val="235CB1"/>
              </a:solidFill>
            </a:endParaRPr>
          </a:p>
          <a:p>
            <a:pPr marL="0" indent="0">
              <a:buNone/>
            </a:pPr>
            <a:endParaRPr lang="en-US" sz="1800" i="1" dirty="0" smtClean="0">
              <a:solidFill>
                <a:srgbClr val="235CB1"/>
              </a:solidFill>
            </a:endParaRPr>
          </a:p>
          <a:p>
            <a:pPr marL="0" indent="0">
              <a:buNone/>
            </a:pPr>
            <a:endParaRPr lang="en-US" sz="1800" i="1" dirty="0">
              <a:solidFill>
                <a:srgbClr val="235CB1"/>
              </a:solidFill>
            </a:endParaRPr>
          </a:p>
          <a:p>
            <a:pPr marL="0" indent="0">
              <a:buNone/>
            </a:pPr>
            <a:endParaRPr lang="en-US" sz="1800" i="1" dirty="0" smtClean="0">
              <a:solidFill>
                <a:srgbClr val="235CB1"/>
              </a:solidFill>
            </a:endParaRPr>
          </a:p>
          <a:p>
            <a:pPr marL="0" indent="0">
              <a:buNone/>
            </a:pPr>
            <a:endParaRPr lang="en-US" sz="1800" i="1" dirty="0">
              <a:solidFill>
                <a:srgbClr val="235CB1"/>
              </a:solidFill>
            </a:endParaRPr>
          </a:p>
          <a:p>
            <a:pPr marL="0" indent="0">
              <a:buNone/>
            </a:pPr>
            <a:endParaRPr lang="en-US" sz="1800" i="1" dirty="0" smtClean="0">
              <a:solidFill>
                <a:srgbClr val="235CB1"/>
              </a:solidFill>
            </a:endParaRPr>
          </a:p>
          <a:p>
            <a:pPr marL="0" indent="0">
              <a:buNone/>
            </a:pPr>
            <a:endParaRPr lang="en-US" sz="1800" i="1" dirty="0">
              <a:solidFill>
                <a:srgbClr val="235CB1"/>
              </a:solidFill>
            </a:endParaRPr>
          </a:p>
          <a:p>
            <a:pPr marL="0" indent="0">
              <a:buNone/>
            </a:pPr>
            <a:endParaRPr lang="en-US" sz="1800" i="1" dirty="0" smtClean="0">
              <a:solidFill>
                <a:srgbClr val="235CB1"/>
              </a:solidFill>
            </a:endParaRPr>
          </a:p>
          <a:p>
            <a:pPr marL="0" indent="0">
              <a:buNone/>
            </a:pPr>
            <a:r>
              <a:rPr lang="en-US" sz="1800" i="1" dirty="0" smtClean="0">
                <a:solidFill>
                  <a:srgbClr val="235CB1"/>
                </a:solidFill>
              </a:rPr>
              <a:t>						………..and less of this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767565"/>
            <a:ext cx="3096344" cy="19674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852936"/>
            <a:ext cx="2733675" cy="1666875"/>
          </a:xfrm>
          <a:prstGeom prst="rect">
            <a:avLst/>
          </a:prstGeom>
        </p:spPr>
      </p:pic>
      <p:sp>
        <p:nvSpPr>
          <p:cNvPr id="9" name="TextBox 8"/>
          <p:cNvSpPr txBox="1"/>
          <p:nvPr/>
        </p:nvSpPr>
        <p:spPr>
          <a:xfrm>
            <a:off x="5076056" y="1580664"/>
            <a:ext cx="1152128" cy="584775"/>
          </a:xfrm>
          <a:prstGeom prst="rect">
            <a:avLst/>
          </a:prstGeom>
          <a:noFill/>
        </p:spPr>
        <p:txBody>
          <a:bodyPr wrap="square" rtlCol="0">
            <a:spAutoFit/>
          </a:bodyPr>
          <a:lstStyle/>
          <a:p>
            <a:r>
              <a:rPr lang="en-US" sz="3200" dirty="0" smtClean="0">
                <a:solidFill>
                  <a:srgbClr val="235CB1"/>
                </a:solidFill>
              </a:rPr>
              <a:t>LIDs</a:t>
            </a:r>
            <a:endParaRPr lang="en-US" sz="3200" dirty="0">
              <a:solidFill>
                <a:srgbClr val="235CB1"/>
              </a:solidFill>
            </a:endParaRPr>
          </a:p>
        </p:txBody>
      </p:sp>
    </p:spTree>
    <p:extLst>
      <p:ext uri="{BB962C8B-B14F-4D97-AF65-F5344CB8AC3E}">
        <p14:creationId xmlns:p14="http://schemas.microsoft.com/office/powerpoint/2010/main" val="32346767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Post-Construction Storm Water Management in New Development and Redevelopment </a:t>
            </a:r>
            <a:r>
              <a:rPr lang="en-US" sz="2400" b="1" i="1" dirty="0" smtClean="0">
                <a:solidFill>
                  <a:srgbClr val="235CB1"/>
                </a:solidFill>
              </a:rPr>
              <a:t>(MCM 6)</a:t>
            </a:r>
            <a:endParaRPr lang="en-US" sz="2400" b="1" dirty="0">
              <a:solidFill>
                <a:srgbClr val="235CB1"/>
              </a:solidFill>
            </a:endParaRPr>
          </a:p>
        </p:txBody>
      </p:sp>
      <p:sp>
        <p:nvSpPr>
          <p:cNvPr id="3" name="Content Placeholder 2"/>
          <p:cNvSpPr>
            <a:spLocks noGrp="1"/>
          </p:cNvSpPr>
          <p:nvPr>
            <p:ph idx="1"/>
          </p:nvPr>
        </p:nvSpPr>
        <p:spPr>
          <a:xfrm>
            <a:off x="467544" y="2891264"/>
            <a:ext cx="2719214" cy="936103"/>
          </a:xfrm>
        </p:spPr>
        <p:txBody>
          <a:bodyPr/>
          <a:lstStyle/>
          <a:p>
            <a:pPr marL="0" indent="0">
              <a:buNone/>
            </a:pPr>
            <a:r>
              <a:rPr lang="en-US" sz="1800" b="1" i="1" dirty="0" smtClean="0">
                <a:solidFill>
                  <a:srgbClr val="235CB1"/>
                </a:solidFill>
              </a:rPr>
              <a:t>The “Up” Side…</a:t>
            </a:r>
          </a:p>
          <a:p>
            <a:pPr marL="0" indent="0">
              <a:buNone/>
            </a:pPr>
            <a:endParaRPr lang="en-US" sz="800" b="1" i="1" dirty="0" smtClean="0">
              <a:solidFill>
                <a:srgbClr val="235CB1"/>
              </a:solidFill>
            </a:endParaRPr>
          </a:p>
          <a:p>
            <a:pPr marL="0" indent="0" eaLnBrk="0" hangingPunct="0">
              <a:buNone/>
            </a:pPr>
            <a:r>
              <a:rPr lang="en-US" sz="1800" dirty="0" smtClean="0">
                <a:solidFill>
                  <a:srgbClr val="235CB1"/>
                </a:solidFill>
              </a:rPr>
              <a:t>…Improved water quality</a:t>
            </a:r>
          </a:p>
        </p:txBody>
      </p:sp>
      <p:sp>
        <p:nvSpPr>
          <p:cNvPr id="4" name="TextBox 3"/>
          <p:cNvSpPr txBox="1"/>
          <p:nvPr/>
        </p:nvSpPr>
        <p:spPr>
          <a:xfrm>
            <a:off x="5148064" y="1700808"/>
            <a:ext cx="2952328" cy="1323439"/>
          </a:xfrm>
          <a:prstGeom prst="rect">
            <a:avLst/>
          </a:prstGeom>
          <a:noFill/>
        </p:spPr>
        <p:txBody>
          <a:bodyPr wrap="square" rtlCol="0">
            <a:spAutoFit/>
          </a:bodyPr>
          <a:lstStyle/>
          <a:p>
            <a:pPr marL="0" indent="0">
              <a:buNone/>
            </a:pPr>
            <a:r>
              <a:rPr lang="en-US" b="1" i="1" dirty="0" smtClean="0">
                <a:solidFill>
                  <a:srgbClr val="235CB1"/>
                </a:solidFill>
              </a:rPr>
              <a:t>The “Down” side…</a:t>
            </a:r>
          </a:p>
          <a:p>
            <a:pPr marL="0" indent="0">
              <a:buNone/>
            </a:pPr>
            <a:endParaRPr lang="en-US" sz="800" b="1" i="1" dirty="0" smtClean="0">
              <a:solidFill>
                <a:srgbClr val="235CB1"/>
              </a:solidFill>
            </a:endParaRPr>
          </a:p>
          <a:p>
            <a:pPr marL="0" indent="0">
              <a:buNone/>
            </a:pPr>
            <a:r>
              <a:rPr lang="en-US" i="1" dirty="0" smtClean="0">
                <a:solidFill>
                  <a:srgbClr val="235CB1"/>
                </a:solidFill>
              </a:rPr>
              <a:t>…The requirements do take up developable land and increases costs</a:t>
            </a:r>
            <a:endParaRPr lang="en-US" dirty="0">
              <a:solidFill>
                <a:srgbClr val="235CB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52964"/>
            <a:ext cx="2790825" cy="16383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3062019"/>
            <a:ext cx="1272728" cy="1138474"/>
          </a:xfrm>
          <a:prstGeom prst="rect">
            <a:avLst/>
          </a:prstGeom>
        </p:spPr>
      </p:pic>
    </p:spTree>
    <p:extLst>
      <p:ext uri="{BB962C8B-B14F-4D97-AF65-F5344CB8AC3E}">
        <p14:creationId xmlns:p14="http://schemas.microsoft.com/office/powerpoint/2010/main" val="37699596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a:solidFill>
                  <a:srgbClr val="235CB1"/>
                </a:solidFill>
              </a:rPr>
              <a:t>Pollution Prevention/Good Housekeeping for </a:t>
            </a:r>
            <a:r>
              <a:rPr lang="en-US" sz="2400" i="1" dirty="0" smtClean="0">
                <a:solidFill>
                  <a:srgbClr val="235CB1"/>
                </a:solidFill>
              </a:rPr>
              <a:t>Permittee Operations (MCM 7)</a:t>
            </a:r>
            <a:endParaRPr lang="en-US" sz="2400" dirty="0">
              <a:solidFill>
                <a:srgbClr val="235CB1"/>
              </a:solidFill>
            </a:endParaRPr>
          </a:p>
        </p:txBody>
      </p:sp>
      <p:sp>
        <p:nvSpPr>
          <p:cNvPr id="3" name="Content Placeholder 2"/>
          <p:cNvSpPr>
            <a:spLocks noGrp="1"/>
          </p:cNvSpPr>
          <p:nvPr>
            <p:ph idx="1"/>
          </p:nvPr>
        </p:nvSpPr>
        <p:spPr>
          <a:xfrm>
            <a:off x="628650" y="1340769"/>
            <a:ext cx="7886700" cy="2520279"/>
          </a:xfrm>
        </p:spPr>
        <p:txBody>
          <a:bodyPr/>
          <a:lstStyle/>
          <a:p>
            <a:pPr marL="0" indent="0">
              <a:buNone/>
            </a:pPr>
            <a:r>
              <a:rPr lang="en-US" sz="1800" i="1" dirty="0">
                <a:solidFill>
                  <a:srgbClr val="235CB1"/>
                </a:solidFill>
              </a:rPr>
              <a:t>Existing…</a:t>
            </a:r>
          </a:p>
          <a:p>
            <a:pPr eaLnBrk="0" hangingPunct="0"/>
            <a:endParaRPr lang="en-US" sz="1800" i="1" dirty="0" smtClean="0">
              <a:solidFill>
                <a:srgbClr val="235CB1"/>
              </a:solidFill>
            </a:endParaRPr>
          </a:p>
          <a:p>
            <a:r>
              <a:rPr lang="en-US" sz="1400" b="1" dirty="0">
                <a:solidFill>
                  <a:srgbClr val="235CB1"/>
                </a:solidFill>
              </a:rPr>
              <a:t>Identify</a:t>
            </a:r>
            <a:r>
              <a:rPr lang="en-US" sz="1400" dirty="0">
                <a:solidFill>
                  <a:srgbClr val="235CB1"/>
                </a:solidFill>
              </a:rPr>
              <a:t> the operation and maintenance program to prevent or reduce </a:t>
            </a:r>
            <a:r>
              <a:rPr lang="en-US" sz="1400" dirty="0" smtClean="0">
                <a:solidFill>
                  <a:srgbClr val="235CB1"/>
                </a:solidFill>
              </a:rPr>
              <a:t>pollutant </a:t>
            </a:r>
            <a:r>
              <a:rPr lang="en-US" sz="1400" dirty="0">
                <a:solidFill>
                  <a:srgbClr val="235CB1"/>
                </a:solidFill>
              </a:rPr>
              <a:t>runoff from municipal operations</a:t>
            </a:r>
            <a:r>
              <a:rPr lang="en-US" sz="1400" dirty="0" smtClean="0">
                <a:solidFill>
                  <a:srgbClr val="235CB1"/>
                </a:solidFill>
              </a:rPr>
              <a:t>.</a:t>
            </a:r>
            <a:endParaRPr lang="en-US" sz="1400" dirty="0" smtClean="0">
              <a:solidFill>
                <a:srgbClr val="235CB1"/>
              </a:solidFill>
            </a:endParaRPr>
          </a:p>
          <a:p>
            <a:endParaRPr lang="en-US" sz="1400" i="1" dirty="0">
              <a:solidFill>
                <a:srgbClr val="235CB1"/>
              </a:solidFill>
            </a:endParaRPr>
          </a:p>
          <a:p>
            <a:pPr marL="285750" lvl="1">
              <a:buFont typeface="Arial" panose="020B0604020202020204" pitchFamily="34" charset="0"/>
              <a:buChar char="•"/>
            </a:pPr>
            <a:r>
              <a:rPr lang="en-US" sz="1400" b="1" dirty="0">
                <a:solidFill>
                  <a:srgbClr val="235CB1"/>
                </a:solidFill>
              </a:rPr>
              <a:t>Controls for reducing or eliminating</a:t>
            </a:r>
            <a:r>
              <a:rPr lang="en-US" sz="1400" dirty="0">
                <a:solidFill>
                  <a:srgbClr val="235CB1"/>
                </a:solidFill>
              </a:rPr>
              <a:t> the discharge of pollutants from </a:t>
            </a:r>
            <a:r>
              <a:rPr lang="en-US" sz="1400" b="1" dirty="0">
                <a:solidFill>
                  <a:srgbClr val="235CB1"/>
                </a:solidFill>
              </a:rPr>
              <a:t>streets</a:t>
            </a:r>
            <a:r>
              <a:rPr lang="en-US" sz="1400" dirty="0">
                <a:solidFill>
                  <a:srgbClr val="235CB1"/>
                </a:solidFill>
              </a:rPr>
              <a:t>, roads, highways , municipal parking lots, </a:t>
            </a:r>
            <a:r>
              <a:rPr lang="en-US" sz="1400" b="1" dirty="0">
                <a:solidFill>
                  <a:srgbClr val="235CB1"/>
                </a:solidFill>
              </a:rPr>
              <a:t>maintenance and storage yards</a:t>
            </a:r>
            <a:r>
              <a:rPr lang="en-US" sz="1400" dirty="0">
                <a:solidFill>
                  <a:srgbClr val="235CB1"/>
                </a:solidFill>
              </a:rPr>
              <a:t>, waste handling and disposal areas, vehicle fleet or maintenance shops with outdoor storage areas, salt/sand storage locations, and </a:t>
            </a:r>
            <a:r>
              <a:rPr lang="en-US" sz="1400" b="1" dirty="0">
                <a:solidFill>
                  <a:srgbClr val="235CB1"/>
                </a:solidFill>
              </a:rPr>
              <a:t>snow disposal areas</a:t>
            </a:r>
            <a:r>
              <a:rPr lang="en-US" sz="1400" dirty="0">
                <a:solidFill>
                  <a:srgbClr val="235CB1"/>
                </a:solidFill>
              </a:rPr>
              <a:t> operated by the permittee.</a:t>
            </a:r>
          </a:p>
          <a:p>
            <a:pPr marL="0" indent="0">
              <a:buNone/>
            </a:pPr>
            <a:endParaRPr lang="en-US" sz="1400" i="1" dirty="0">
              <a:solidFill>
                <a:srgbClr val="235CB1"/>
              </a:solidFill>
            </a:endParaRPr>
          </a:p>
        </p:txBody>
      </p:sp>
      <p:sp>
        <p:nvSpPr>
          <p:cNvPr id="4" name="TextBox 3"/>
          <p:cNvSpPr txBox="1"/>
          <p:nvPr/>
        </p:nvSpPr>
        <p:spPr>
          <a:xfrm>
            <a:off x="3059832" y="4113417"/>
            <a:ext cx="5688632" cy="1231106"/>
          </a:xfrm>
          <a:prstGeom prst="rect">
            <a:avLst/>
          </a:prstGeom>
          <a:noFill/>
        </p:spPr>
        <p:txBody>
          <a:bodyPr wrap="square" rtlCol="0">
            <a:spAutoFit/>
          </a:bodyPr>
          <a:lstStyle/>
          <a:p>
            <a:pPr marL="285750" lvl="1" indent="-285750">
              <a:buFont typeface="Arial" panose="020B0604020202020204" pitchFamily="34" charset="0"/>
              <a:buChar char="•"/>
            </a:pPr>
            <a:r>
              <a:rPr lang="en-US" sz="1400" dirty="0">
                <a:solidFill>
                  <a:srgbClr val="235CB1"/>
                </a:solidFill>
              </a:rPr>
              <a:t>Procedures for the </a:t>
            </a:r>
            <a:r>
              <a:rPr lang="en-US" sz="1400" b="1" dirty="0">
                <a:solidFill>
                  <a:srgbClr val="235CB1"/>
                </a:solidFill>
              </a:rPr>
              <a:t>proper disposal </a:t>
            </a:r>
            <a:r>
              <a:rPr lang="en-US" sz="1400" dirty="0">
                <a:solidFill>
                  <a:srgbClr val="235CB1"/>
                </a:solidFill>
              </a:rPr>
              <a:t>of waste removed from the permitted Small MS4 through the permittee's municipal operations, including </a:t>
            </a:r>
            <a:r>
              <a:rPr lang="en-US" sz="1400" b="1" dirty="0">
                <a:solidFill>
                  <a:srgbClr val="235CB1"/>
                </a:solidFill>
              </a:rPr>
              <a:t>dredge spoil</a:t>
            </a:r>
            <a:r>
              <a:rPr lang="en-US" sz="1400" dirty="0">
                <a:solidFill>
                  <a:srgbClr val="235CB1"/>
                </a:solidFill>
              </a:rPr>
              <a:t>, accumulated sediments, floatables, </a:t>
            </a:r>
            <a:r>
              <a:rPr lang="en-US" sz="1400" b="1" dirty="0">
                <a:solidFill>
                  <a:srgbClr val="235CB1"/>
                </a:solidFill>
              </a:rPr>
              <a:t>catch basin cleaning</a:t>
            </a:r>
            <a:r>
              <a:rPr lang="en-US" sz="1400" dirty="0">
                <a:solidFill>
                  <a:srgbClr val="235CB1"/>
                </a:solidFill>
              </a:rPr>
              <a:t>, and other debris.</a:t>
            </a:r>
          </a:p>
          <a:p>
            <a:endParaRPr lang="en-US" dirty="0"/>
          </a:p>
        </p:txBody>
      </p:sp>
    </p:spTree>
    <p:extLst>
      <p:ext uri="{BB962C8B-B14F-4D97-AF65-F5344CB8AC3E}">
        <p14:creationId xmlns:p14="http://schemas.microsoft.com/office/powerpoint/2010/main" val="31939679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a:solidFill>
                  <a:srgbClr val="235CB1"/>
                </a:solidFill>
              </a:rPr>
              <a:t>Pollution Prevention/Good Housekeeping for </a:t>
            </a:r>
            <a:r>
              <a:rPr lang="en-US" sz="2400" i="1" dirty="0" smtClean="0">
                <a:solidFill>
                  <a:srgbClr val="235CB1"/>
                </a:solidFill>
              </a:rPr>
              <a:t>Permittee Operations (MCM 7)</a:t>
            </a:r>
            <a:endParaRPr lang="en-US" sz="2400" dirty="0">
              <a:solidFill>
                <a:srgbClr val="235CB1"/>
              </a:solidFill>
            </a:endParaRPr>
          </a:p>
        </p:txBody>
      </p:sp>
      <p:sp>
        <p:nvSpPr>
          <p:cNvPr id="3" name="Content Placeholder 2"/>
          <p:cNvSpPr>
            <a:spLocks noGrp="1"/>
          </p:cNvSpPr>
          <p:nvPr>
            <p:ph idx="1"/>
          </p:nvPr>
        </p:nvSpPr>
        <p:spPr>
          <a:xfrm>
            <a:off x="628650" y="1340769"/>
            <a:ext cx="7886700" cy="2520279"/>
          </a:xfrm>
        </p:spPr>
        <p:txBody>
          <a:bodyPr/>
          <a:lstStyle/>
          <a:p>
            <a:pPr marL="0" indent="0">
              <a:buNone/>
            </a:pPr>
            <a:r>
              <a:rPr lang="en-US" sz="2000" dirty="0" smtClean="0">
                <a:solidFill>
                  <a:srgbClr val="235CB1"/>
                </a:solidFill>
              </a:rPr>
              <a:t>This is a </a:t>
            </a:r>
            <a:r>
              <a:rPr lang="en-US" sz="3600" dirty="0" smtClean="0">
                <a:solidFill>
                  <a:srgbClr val="235CB1"/>
                </a:solidFill>
              </a:rPr>
              <a:t>BIG</a:t>
            </a:r>
            <a:r>
              <a:rPr lang="en-US" sz="2000" dirty="0" smtClean="0">
                <a:solidFill>
                  <a:srgbClr val="235CB1"/>
                </a:solidFill>
              </a:rPr>
              <a:t> deal because:</a:t>
            </a:r>
          </a:p>
          <a:p>
            <a:pPr marL="0" indent="0">
              <a:buNone/>
            </a:pPr>
            <a:endParaRPr lang="en-US" sz="2000" dirty="0" smtClean="0">
              <a:solidFill>
                <a:srgbClr val="235CB1"/>
              </a:solidFill>
            </a:endParaRPr>
          </a:p>
          <a:p>
            <a:pPr marL="0" indent="0">
              <a:buNone/>
            </a:pPr>
            <a:r>
              <a:rPr lang="en-US" sz="2000" dirty="0" smtClean="0">
                <a:solidFill>
                  <a:srgbClr val="235CB1"/>
                </a:solidFill>
              </a:rPr>
              <a:t>It goes beyond Public Works Departments…</a:t>
            </a:r>
          </a:p>
          <a:p>
            <a:pPr marL="0" indent="0">
              <a:buNone/>
            </a:pPr>
            <a:endParaRPr lang="en-US" sz="2000" dirty="0">
              <a:solidFill>
                <a:srgbClr val="235CB1"/>
              </a:solidFill>
            </a:endParaRPr>
          </a:p>
          <a:p>
            <a:pPr marL="0" indent="0">
              <a:buNone/>
            </a:pPr>
            <a:r>
              <a:rPr lang="en-US" sz="2000" dirty="0" smtClean="0">
                <a:solidFill>
                  <a:srgbClr val="235CB1"/>
                </a:solidFill>
              </a:rPr>
              <a:t>The MS4 is responsible for other departments actions!</a:t>
            </a:r>
            <a:endParaRPr lang="en-US" sz="2000" dirty="0">
              <a:solidFill>
                <a:srgbClr val="235CB1"/>
              </a:solidFill>
            </a:endParaRPr>
          </a:p>
        </p:txBody>
      </p:sp>
    </p:spTree>
    <p:extLst>
      <p:ext uri="{BB962C8B-B14F-4D97-AF65-F5344CB8AC3E}">
        <p14:creationId xmlns:p14="http://schemas.microsoft.com/office/powerpoint/2010/main" val="3140383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a:solidFill>
                  <a:srgbClr val="235CB1"/>
                </a:solidFill>
              </a:rPr>
              <a:t>Pollution Prevention/Good Housekeeping for </a:t>
            </a:r>
            <a:r>
              <a:rPr lang="en-US" sz="2400" i="1" dirty="0" smtClean="0">
                <a:solidFill>
                  <a:srgbClr val="235CB1"/>
                </a:solidFill>
              </a:rPr>
              <a:t>Permittee Operations (MCM 7)</a:t>
            </a:r>
            <a:endParaRPr lang="en-US" sz="2400" dirty="0">
              <a:solidFill>
                <a:srgbClr val="235CB1"/>
              </a:solidFill>
            </a:endParaRPr>
          </a:p>
        </p:txBody>
      </p:sp>
      <p:sp>
        <p:nvSpPr>
          <p:cNvPr id="3" name="Content Placeholder 2"/>
          <p:cNvSpPr>
            <a:spLocks noGrp="1"/>
          </p:cNvSpPr>
          <p:nvPr>
            <p:ph idx="1"/>
          </p:nvPr>
        </p:nvSpPr>
        <p:spPr>
          <a:xfrm>
            <a:off x="628650" y="1340769"/>
            <a:ext cx="7886700" cy="3240360"/>
          </a:xfrm>
        </p:spPr>
        <p:txBody>
          <a:bodyPr/>
          <a:lstStyle/>
          <a:p>
            <a:pPr marL="0" indent="0">
              <a:buNone/>
            </a:pPr>
            <a:r>
              <a:rPr lang="en-US" sz="1800" i="1" dirty="0" smtClean="0">
                <a:solidFill>
                  <a:srgbClr val="235CB1"/>
                </a:solidFill>
              </a:rPr>
              <a:t>Working Group …</a:t>
            </a:r>
          </a:p>
          <a:p>
            <a:pPr marL="0" indent="0">
              <a:buNone/>
            </a:pPr>
            <a:endParaRPr lang="en-US" sz="1400" i="1" dirty="0">
              <a:solidFill>
                <a:srgbClr val="235CB1"/>
              </a:solidFill>
            </a:endParaRPr>
          </a:p>
          <a:p>
            <a:pPr marL="0" indent="0">
              <a:buNone/>
            </a:pPr>
            <a:r>
              <a:rPr lang="en-US" sz="1800" i="1" dirty="0" smtClean="0">
                <a:solidFill>
                  <a:srgbClr val="235CB1"/>
                </a:solidFill>
              </a:rPr>
              <a:t>We are currently discussing this MCM in our group…too early to know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960949"/>
            <a:ext cx="1790700" cy="2247900"/>
          </a:xfrm>
          <a:prstGeom prst="rect">
            <a:avLst/>
          </a:prstGeom>
        </p:spPr>
      </p:pic>
    </p:spTree>
    <p:extLst>
      <p:ext uri="{BB962C8B-B14F-4D97-AF65-F5344CB8AC3E}">
        <p14:creationId xmlns:p14="http://schemas.microsoft.com/office/powerpoint/2010/main" val="35342951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Monitoring – yet to be discussed at the working group</a:t>
            </a:r>
            <a:endParaRPr lang="en-US" sz="2400" dirty="0">
              <a:solidFill>
                <a:srgbClr val="235CB1"/>
              </a:solidFill>
            </a:endParaRPr>
          </a:p>
        </p:txBody>
      </p:sp>
      <p:sp>
        <p:nvSpPr>
          <p:cNvPr id="3" name="Content Placeholder 2"/>
          <p:cNvSpPr>
            <a:spLocks noGrp="1"/>
          </p:cNvSpPr>
          <p:nvPr>
            <p:ph idx="1"/>
          </p:nvPr>
        </p:nvSpPr>
        <p:spPr>
          <a:xfrm>
            <a:off x="628650" y="980728"/>
            <a:ext cx="7886700" cy="3240360"/>
          </a:xfrm>
        </p:spPr>
        <p:txBody>
          <a:bodyPr/>
          <a:lstStyle/>
          <a:p>
            <a:pPr marL="0" indent="0">
              <a:buNone/>
            </a:pPr>
            <a:r>
              <a:rPr lang="en-US" sz="1600" i="1" dirty="0" smtClean="0">
                <a:solidFill>
                  <a:srgbClr val="235CB1"/>
                </a:solidFill>
              </a:rPr>
              <a:t>Existing…</a:t>
            </a:r>
          </a:p>
          <a:p>
            <a:pPr eaLnBrk="0" hangingPunct="0"/>
            <a:r>
              <a:rPr lang="en-US" sz="1400" i="1" dirty="0" smtClean="0">
                <a:solidFill>
                  <a:srgbClr val="235CB1"/>
                </a:solidFill>
              </a:rPr>
              <a:t>The current </a:t>
            </a:r>
            <a:r>
              <a:rPr lang="en-US" sz="1400" i="1" dirty="0">
                <a:solidFill>
                  <a:srgbClr val="235CB1"/>
                </a:solidFill>
              </a:rPr>
              <a:t>permit </a:t>
            </a:r>
            <a:r>
              <a:rPr lang="en-US" sz="1400" i="1" dirty="0" smtClean="0">
                <a:solidFill>
                  <a:srgbClr val="235CB1"/>
                </a:solidFill>
              </a:rPr>
              <a:t>doesn’t specify total maximum daily load (TMDL) specific monitoring </a:t>
            </a:r>
            <a:r>
              <a:rPr lang="en-US" sz="1400" i="1" dirty="0">
                <a:solidFill>
                  <a:srgbClr val="235CB1"/>
                </a:solidFill>
              </a:rPr>
              <a:t>requirements.</a:t>
            </a:r>
            <a:r>
              <a:rPr lang="en-US" sz="1400" i="1" dirty="0" smtClean="0">
                <a:solidFill>
                  <a:srgbClr val="235CB1"/>
                </a:solidFill>
              </a:rPr>
              <a:t> </a:t>
            </a:r>
          </a:p>
          <a:p>
            <a:pPr marL="0" indent="0">
              <a:buNone/>
            </a:pPr>
            <a:endParaRPr lang="en-US" sz="1400" i="1" dirty="0">
              <a:solidFill>
                <a:srgbClr val="235CB1"/>
              </a:solidFill>
            </a:endParaRPr>
          </a:p>
          <a:p>
            <a:pPr marL="0" indent="0">
              <a:buNone/>
            </a:pPr>
            <a:r>
              <a:rPr lang="en-US" sz="1600" i="1" dirty="0" smtClean="0">
                <a:solidFill>
                  <a:srgbClr val="235CB1"/>
                </a:solidFill>
              </a:rPr>
              <a:t>Working Group …</a:t>
            </a:r>
          </a:p>
          <a:p>
            <a:pPr marL="0" indent="0">
              <a:buNone/>
            </a:pPr>
            <a:endParaRPr lang="en-US" sz="1400" i="1" dirty="0" smtClean="0">
              <a:solidFill>
                <a:srgbClr val="235CB1"/>
              </a:solidFill>
            </a:endParaRPr>
          </a:p>
          <a:p>
            <a:pPr marL="0" indent="0">
              <a:buNone/>
            </a:pPr>
            <a:r>
              <a:rPr lang="en-US" sz="1400" i="1" dirty="0" smtClean="0">
                <a:solidFill>
                  <a:srgbClr val="235CB1"/>
                </a:solidFill>
              </a:rPr>
              <a:t>The group has </a:t>
            </a:r>
            <a:r>
              <a:rPr lang="en-US" sz="1400" b="1" i="1" dirty="0" smtClean="0">
                <a:solidFill>
                  <a:srgbClr val="235CB1"/>
                </a:solidFill>
              </a:rPr>
              <a:t>not discussed this yet</a:t>
            </a:r>
            <a:r>
              <a:rPr lang="en-US" sz="1400" i="1" dirty="0" smtClean="0">
                <a:solidFill>
                  <a:srgbClr val="235CB1"/>
                </a:solidFill>
              </a:rPr>
              <a:t>, but…</a:t>
            </a:r>
          </a:p>
          <a:p>
            <a:pPr marL="0" indent="0">
              <a:buNone/>
            </a:pPr>
            <a:endParaRPr lang="en-US" sz="1400" i="1" dirty="0" smtClean="0">
              <a:solidFill>
                <a:srgbClr val="235CB1"/>
              </a:solidFill>
            </a:endParaRPr>
          </a:p>
          <a:p>
            <a:pPr marL="0" indent="0">
              <a:buNone/>
            </a:pPr>
            <a:r>
              <a:rPr lang="en-US" sz="1400" i="1" dirty="0" smtClean="0">
                <a:solidFill>
                  <a:srgbClr val="235CB1"/>
                </a:solidFill>
              </a:rPr>
              <a:t>There </a:t>
            </a:r>
            <a:r>
              <a:rPr lang="en-US" sz="1400" b="1" i="1" dirty="0" smtClean="0">
                <a:solidFill>
                  <a:srgbClr val="235CB1"/>
                </a:solidFill>
              </a:rPr>
              <a:t>will be more </a:t>
            </a:r>
            <a:r>
              <a:rPr lang="en-US" sz="1400" i="1" dirty="0" smtClean="0">
                <a:solidFill>
                  <a:srgbClr val="235CB1"/>
                </a:solidFill>
              </a:rPr>
              <a:t>monitoring required relating to BMP effectiveness, outfall monitoring, receiving water monitoring for storm water discharges to impaired waters</a:t>
            </a:r>
          </a:p>
          <a:p>
            <a:pPr marL="0" indent="0">
              <a:buNone/>
            </a:pPr>
            <a:endParaRPr lang="en-US" sz="1400" i="1" dirty="0">
              <a:solidFill>
                <a:srgbClr val="0070C0"/>
              </a:solidFill>
            </a:endParaRPr>
          </a:p>
        </p:txBody>
      </p:sp>
    </p:spTree>
    <p:extLst>
      <p:ext uri="{BB962C8B-B14F-4D97-AF65-F5344CB8AC3E}">
        <p14:creationId xmlns:p14="http://schemas.microsoft.com/office/powerpoint/2010/main" val="29079156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TMDL</a:t>
            </a:r>
            <a:endParaRPr lang="en-US" sz="2400" dirty="0">
              <a:solidFill>
                <a:srgbClr val="235CB1"/>
              </a:solidFill>
            </a:endParaRPr>
          </a:p>
        </p:txBody>
      </p:sp>
      <p:sp>
        <p:nvSpPr>
          <p:cNvPr id="3" name="Content Placeholder 2"/>
          <p:cNvSpPr>
            <a:spLocks noGrp="1"/>
          </p:cNvSpPr>
          <p:nvPr>
            <p:ph idx="1"/>
          </p:nvPr>
        </p:nvSpPr>
        <p:spPr>
          <a:xfrm>
            <a:off x="615636" y="788235"/>
            <a:ext cx="7886700" cy="2376264"/>
          </a:xfrm>
        </p:spPr>
        <p:txBody>
          <a:bodyPr/>
          <a:lstStyle/>
          <a:p>
            <a:r>
              <a:rPr lang="en-US" sz="1600" dirty="0" smtClean="0">
                <a:solidFill>
                  <a:srgbClr val="235CB1"/>
                </a:solidFill>
              </a:rPr>
              <a:t>Some Montana </a:t>
            </a:r>
            <a:r>
              <a:rPr lang="en-US" sz="1600" dirty="0">
                <a:solidFill>
                  <a:srgbClr val="235CB1"/>
                </a:solidFill>
              </a:rPr>
              <a:t>waters do not meet state water quality </a:t>
            </a:r>
            <a:r>
              <a:rPr lang="en-US" sz="1600" dirty="0" smtClean="0">
                <a:solidFill>
                  <a:srgbClr val="235CB1"/>
                </a:solidFill>
              </a:rPr>
              <a:t>standards.</a:t>
            </a:r>
          </a:p>
          <a:p>
            <a:r>
              <a:rPr lang="en-US" sz="1600" b="1" dirty="0" smtClean="0">
                <a:solidFill>
                  <a:srgbClr val="235CB1"/>
                </a:solidFill>
              </a:rPr>
              <a:t>Total </a:t>
            </a:r>
            <a:r>
              <a:rPr lang="en-US" sz="1600" b="1" dirty="0">
                <a:solidFill>
                  <a:srgbClr val="235CB1"/>
                </a:solidFill>
              </a:rPr>
              <a:t>Maximum Daily Loads (TMDLs) </a:t>
            </a:r>
            <a:r>
              <a:rPr lang="en-US" sz="1600" dirty="0">
                <a:solidFill>
                  <a:srgbClr val="235CB1"/>
                </a:solidFill>
              </a:rPr>
              <a:t>are designed to help define </a:t>
            </a:r>
            <a:r>
              <a:rPr lang="en-US" sz="1600" dirty="0" smtClean="0">
                <a:solidFill>
                  <a:srgbClr val="235CB1"/>
                </a:solidFill>
              </a:rPr>
              <a:t>solutions.</a:t>
            </a:r>
          </a:p>
          <a:p>
            <a:r>
              <a:rPr lang="en-US" sz="1600" dirty="0" smtClean="0">
                <a:solidFill>
                  <a:srgbClr val="235CB1"/>
                </a:solidFill>
              </a:rPr>
              <a:t>The </a:t>
            </a:r>
            <a:r>
              <a:rPr lang="en-US" sz="1600" b="1" dirty="0">
                <a:solidFill>
                  <a:srgbClr val="235CB1"/>
                </a:solidFill>
              </a:rPr>
              <a:t>Montana Water Quality Act requires DEQ </a:t>
            </a:r>
            <a:r>
              <a:rPr lang="en-US" sz="1600" dirty="0">
                <a:solidFill>
                  <a:srgbClr val="235CB1"/>
                </a:solidFill>
              </a:rPr>
              <a:t>to develop TMDLs for streams and lakes that do not meet, or are not expected to </a:t>
            </a:r>
            <a:r>
              <a:rPr lang="en-US" sz="1600" dirty="0" smtClean="0">
                <a:solidFill>
                  <a:srgbClr val="235CB1"/>
                </a:solidFill>
              </a:rPr>
              <a:t>meet Montana Water Quality Standards </a:t>
            </a:r>
          </a:p>
          <a:p>
            <a:r>
              <a:rPr lang="en-US" sz="1600" dirty="0" smtClean="0">
                <a:solidFill>
                  <a:srgbClr val="235CB1"/>
                </a:solidFill>
              </a:rPr>
              <a:t>A </a:t>
            </a:r>
            <a:r>
              <a:rPr lang="en-US" sz="1600" dirty="0">
                <a:solidFill>
                  <a:srgbClr val="235CB1"/>
                </a:solidFill>
              </a:rPr>
              <a:t>TMDL is the maximum amount of a pollutant a water body can receive and still meet water quality standards. </a:t>
            </a:r>
            <a:endParaRPr lang="en-US" sz="1600" dirty="0">
              <a:solidFill>
                <a:srgbClr val="235CB1"/>
              </a:solidFill>
            </a:endParaRPr>
          </a:p>
          <a:p>
            <a:pPr marL="0" indent="0">
              <a:buNone/>
            </a:pPr>
            <a:endParaRPr lang="en-US" sz="1600" i="1" dirty="0" smtClean="0">
              <a:solidFill>
                <a:srgbClr val="0070C0"/>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636912"/>
            <a:ext cx="1799424" cy="2780928"/>
          </a:xfrm>
          <a:prstGeom prst="rect">
            <a:avLst/>
          </a:prstGeom>
        </p:spPr>
      </p:pic>
    </p:spTree>
    <p:extLst>
      <p:ext uri="{BB962C8B-B14F-4D97-AF65-F5344CB8AC3E}">
        <p14:creationId xmlns:p14="http://schemas.microsoft.com/office/powerpoint/2010/main" val="3775682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lstStyle/>
          <a:p>
            <a:pPr algn="l"/>
            <a:r>
              <a:rPr lang="en-US" sz="2400" dirty="0" smtClean="0">
                <a:solidFill>
                  <a:srgbClr val="235CB1"/>
                </a:solidFill>
              </a:rPr>
              <a:t>Why are we doing this?</a:t>
            </a:r>
            <a:br>
              <a:rPr lang="en-US" sz="2400" dirty="0" smtClean="0">
                <a:solidFill>
                  <a:srgbClr val="235CB1"/>
                </a:solidFill>
              </a:rPr>
            </a:br>
            <a:r>
              <a:rPr lang="en-US" sz="2400" dirty="0" smtClean="0">
                <a:solidFill>
                  <a:srgbClr val="235CB1"/>
                </a:solidFill>
              </a:rPr>
              <a:t>…..it is also a federal mandate</a:t>
            </a:r>
            <a:endParaRPr lang="en-US" sz="2400" dirty="0">
              <a:solidFill>
                <a:srgbClr val="235CB1"/>
              </a:solidFill>
            </a:endParaRPr>
          </a:p>
        </p:txBody>
      </p:sp>
      <p:sp>
        <p:nvSpPr>
          <p:cNvPr id="3" name="Content Placeholder 2"/>
          <p:cNvSpPr>
            <a:spLocks noGrp="1"/>
          </p:cNvSpPr>
          <p:nvPr>
            <p:ph idx="1"/>
          </p:nvPr>
        </p:nvSpPr>
        <p:spPr>
          <a:xfrm>
            <a:off x="628650" y="1340768"/>
            <a:ext cx="7886700" cy="4351338"/>
          </a:xfrm>
        </p:spPr>
        <p:txBody>
          <a:bodyPr/>
          <a:lstStyle/>
          <a:p>
            <a:pPr>
              <a:lnSpc>
                <a:spcPct val="90000"/>
              </a:lnSpc>
            </a:pPr>
            <a:r>
              <a:rPr lang="en-US" altLang="en-US" sz="1600" dirty="0" smtClean="0">
                <a:solidFill>
                  <a:srgbClr val="235CB1"/>
                </a:solidFill>
                <a:latin typeface="+mj-lt"/>
              </a:rPr>
              <a:t>In </a:t>
            </a:r>
            <a:r>
              <a:rPr lang="en-US" altLang="en-US" sz="1600" b="1" dirty="0" smtClean="0">
                <a:solidFill>
                  <a:srgbClr val="235CB1"/>
                </a:solidFill>
                <a:latin typeface="+mj-lt"/>
              </a:rPr>
              <a:t>1972</a:t>
            </a:r>
            <a:r>
              <a:rPr lang="en-US" altLang="en-US" sz="1600" dirty="0" smtClean="0">
                <a:solidFill>
                  <a:srgbClr val="235CB1"/>
                </a:solidFill>
                <a:latin typeface="+mj-lt"/>
              </a:rPr>
              <a:t>, Congress passed the </a:t>
            </a:r>
            <a:r>
              <a:rPr lang="en-US" altLang="en-US" sz="1600" b="1" dirty="0" smtClean="0">
                <a:solidFill>
                  <a:srgbClr val="235CB1"/>
                </a:solidFill>
                <a:latin typeface="+mj-lt"/>
              </a:rPr>
              <a:t>Clean Water Act</a:t>
            </a:r>
            <a:r>
              <a:rPr lang="en-US" altLang="en-US" sz="1600" dirty="0" smtClean="0">
                <a:solidFill>
                  <a:srgbClr val="235CB1"/>
                </a:solidFill>
                <a:latin typeface="+mj-lt"/>
              </a:rPr>
              <a:t> and focused on point source pollution discharges to surface waters.  It is unlawful to discharge any pollutant from a point source to a surface water unless a permit is obtained.</a:t>
            </a:r>
          </a:p>
          <a:p>
            <a:pPr>
              <a:lnSpc>
                <a:spcPct val="90000"/>
              </a:lnSpc>
            </a:pPr>
            <a:endParaRPr lang="en-US" altLang="en-US" sz="1600" dirty="0" smtClean="0">
              <a:solidFill>
                <a:srgbClr val="235CB1"/>
              </a:solidFill>
              <a:latin typeface="+mj-lt"/>
            </a:endParaRPr>
          </a:p>
          <a:p>
            <a:pPr eaLnBrk="1" hangingPunct="1">
              <a:lnSpc>
                <a:spcPct val="80000"/>
              </a:lnSpc>
              <a:defRPr/>
            </a:pPr>
            <a:r>
              <a:rPr lang="en-US" sz="1600" dirty="0">
                <a:solidFill>
                  <a:srgbClr val="235CB1"/>
                </a:solidFill>
                <a:latin typeface="+mj-lt"/>
              </a:rPr>
              <a:t>A </a:t>
            </a:r>
            <a:r>
              <a:rPr lang="en-US" sz="1600" b="1" dirty="0">
                <a:solidFill>
                  <a:srgbClr val="235CB1"/>
                </a:solidFill>
                <a:latin typeface="+mj-lt"/>
              </a:rPr>
              <a:t>1987 amendment </a:t>
            </a:r>
            <a:r>
              <a:rPr lang="en-US" sz="1600" dirty="0">
                <a:solidFill>
                  <a:srgbClr val="235CB1"/>
                </a:solidFill>
                <a:latin typeface="+mj-lt"/>
              </a:rPr>
              <a:t>to the Federal Clean Water Act (CWA) required implementation of a two-phase comprehensive national program to address storm water runoff.</a:t>
            </a:r>
          </a:p>
          <a:p>
            <a:pPr eaLnBrk="1" hangingPunct="1">
              <a:lnSpc>
                <a:spcPct val="80000"/>
              </a:lnSpc>
              <a:defRPr/>
            </a:pPr>
            <a:endParaRPr lang="en-US" sz="1600" dirty="0">
              <a:solidFill>
                <a:srgbClr val="235CB1"/>
              </a:solidFill>
              <a:latin typeface="+mj-lt"/>
            </a:endParaRPr>
          </a:p>
          <a:p>
            <a:pPr eaLnBrk="1" hangingPunct="1">
              <a:lnSpc>
                <a:spcPct val="80000"/>
              </a:lnSpc>
              <a:spcBef>
                <a:spcPct val="0"/>
              </a:spcBef>
              <a:buSzTx/>
              <a:defRPr/>
            </a:pPr>
            <a:r>
              <a:rPr lang="en-US" sz="1600" dirty="0">
                <a:solidFill>
                  <a:srgbClr val="235CB1"/>
                </a:solidFill>
                <a:latin typeface="+mj-lt"/>
              </a:rPr>
              <a:t>Since </a:t>
            </a:r>
            <a:r>
              <a:rPr lang="en-US" sz="1600" b="1" dirty="0">
                <a:solidFill>
                  <a:srgbClr val="235CB1"/>
                </a:solidFill>
                <a:latin typeface="+mj-lt"/>
              </a:rPr>
              <a:t>March 10, 2003</a:t>
            </a:r>
            <a:r>
              <a:rPr lang="en-US" sz="1600" dirty="0">
                <a:solidFill>
                  <a:srgbClr val="235CB1"/>
                </a:solidFill>
                <a:latin typeface="+mj-lt"/>
              </a:rPr>
              <a:t>, operators of </a:t>
            </a:r>
            <a:r>
              <a:rPr lang="en-US" sz="1600" b="1" dirty="0">
                <a:solidFill>
                  <a:srgbClr val="235CB1"/>
                </a:solidFill>
                <a:latin typeface="+mj-lt"/>
              </a:rPr>
              <a:t>small </a:t>
            </a:r>
            <a:r>
              <a:rPr lang="en-US" sz="1600" dirty="0">
                <a:solidFill>
                  <a:srgbClr val="235CB1"/>
                </a:solidFill>
                <a:latin typeface="+mj-lt"/>
              </a:rPr>
              <a:t>municipal separate storm sewer systems </a:t>
            </a:r>
            <a:r>
              <a:rPr lang="en-US" sz="1600" b="1" dirty="0">
                <a:solidFill>
                  <a:srgbClr val="235CB1"/>
                </a:solidFill>
                <a:latin typeface="+mj-lt"/>
              </a:rPr>
              <a:t>(MS4)s </a:t>
            </a:r>
            <a:r>
              <a:rPr lang="en-US" sz="1600" dirty="0">
                <a:solidFill>
                  <a:srgbClr val="235CB1"/>
                </a:solidFill>
                <a:latin typeface="+mj-lt"/>
              </a:rPr>
              <a:t>in urbanized areas (UAs) applied for NPDES Phase II storm water discharge permits and began programs and practices to control polluted storm water runoff.</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253" y="3789040"/>
            <a:ext cx="2600126" cy="1725260"/>
          </a:xfrm>
          <a:prstGeom prst="rect">
            <a:avLst/>
          </a:prstGeom>
        </p:spPr>
      </p:pic>
    </p:spTree>
    <p:extLst>
      <p:ext uri="{BB962C8B-B14F-4D97-AF65-F5344CB8AC3E}">
        <p14:creationId xmlns:p14="http://schemas.microsoft.com/office/powerpoint/2010/main" val="394681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TMDL</a:t>
            </a:r>
            <a:endParaRPr lang="en-US" sz="2400" dirty="0">
              <a:solidFill>
                <a:srgbClr val="235CB1"/>
              </a:solidFill>
            </a:endParaRPr>
          </a:p>
        </p:txBody>
      </p:sp>
      <p:sp>
        <p:nvSpPr>
          <p:cNvPr id="3" name="Content Placeholder 2"/>
          <p:cNvSpPr>
            <a:spLocks noGrp="1"/>
          </p:cNvSpPr>
          <p:nvPr>
            <p:ph idx="1"/>
          </p:nvPr>
        </p:nvSpPr>
        <p:spPr>
          <a:xfrm>
            <a:off x="628650" y="1124744"/>
            <a:ext cx="7886700" cy="2376264"/>
          </a:xfrm>
        </p:spPr>
        <p:txBody>
          <a:bodyPr/>
          <a:lstStyle/>
          <a:p>
            <a:r>
              <a:rPr lang="en-US" sz="1600" dirty="0" smtClean="0">
                <a:solidFill>
                  <a:srgbClr val="235CB1"/>
                </a:solidFill>
              </a:rPr>
              <a:t>MDEQ </a:t>
            </a:r>
            <a:r>
              <a:rPr lang="en-US" sz="1600" dirty="0">
                <a:solidFill>
                  <a:srgbClr val="235CB1"/>
                </a:solidFill>
              </a:rPr>
              <a:t>is still reviewing/revising the </a:t>
            </a:r>
            <a:r>
              <a:rPr lang="en-US" sz="1600" dirty="0" smtClean="0">
                <a:solidFill>
                  <a:srgbClr val="235CB1"/>
                </a:solidFill>
              </a:rPr>
              <a:t>language</a:t>
            </a:r>
          </a:p>
          <a:p>
            <a:endParaRPr lang="en-US" sz="1600" dirty="0" smtClean="0">
              <a:solidFill>
                <a:srgbClr val="235CB1"/>
              </a:solidFill>
            </a:endParaRPr>
          </a:p>
          <a:p>
            <a:r>
              <a:rPr lang="en-US" sz="1600" dirty="0" smtClean="0">
                <a:solidFill>
                  <a:srgbClr val="235CB1"/>
                </a:solidFill>
              </a:rPr>
              <a:t>But, </a:t>
            </a:r>
            <a:r>
              <a:rPr lang="en-US" sz="1600" dirty="0">
                <a:solidFill>
                  <a:srgbClr val="235CB1"/>
                </a:solidFill>
              </a:rPr>
              <a:t>we expect their position to remain that this is a BMP driven program and compliance with numerical limits will not be part of this permit. </a:t>
            </a:r>
            <a:endParaRPr lang="en-US" sz="1600" dirty="0" smtClean="0">
              <a:solidFill>
                <a:srgbClr val="235CB1"/>
              </a:solidFill>
            </a:endParaRPr>
          </a:p>
          <a:p>
            <a:endParaRPr lang="en-US" sz="1600" dirty="0">
              <a:solidFill>
                <a:srgbClr val="235CB1"/>
              </a:solidFill>
            </a:endParaRPr>
          </a:p>
          <a:p>
            <a:r>
              <a:rPr lang="en-US" sz="1600" dirty="0" smtClean="0">
                <a:solidFill>
                  <a:srgbClr val="235CB1"/>
                </a:solidFill>
              </a:rPr>
              <a:t>MDEQ </a:t>
            </a:r>
            <a:r>
              <a:rPr lang="en-US" sz="1600" dirty="0">
                <a:solidFill>
                  <a:srgbClr val="235CB1"/>
                </a:solidFill>
              </a:rPr>
              <a:t>has </a:t>
            </a:r>
            <a:r>
              <a:rPr lang="en-US" sz="1600" dirty="0" smtClean="0">
                <a:solidFill>
                  <a:srgbClr val="235CB1"/>
                </a:solidFill>
              </a:rPr>
              <a:t>said that </a:t>
            </a:r>
            <a:r>
              <a:rPr lang="en-US" sz="1600" dirty="0">
                <a:solidFill>
                  <a:srgbClr val="235CB1"/>
                </a:solidFill>
              </a:rPr>
              <a:t>they will start to be more strict with enforcement. </a:t>
            </a:r>
          </a:p>
          <a:p>
            <a:pPr marL="0" indent="0">
              <a:buNone/>
            </a:pPr>
            <a:endParaRPr lang="en-US" sz="1600" i="1" dirty="0" smtClean="0">
              <a:solidFill>
                <a:srgbClr val="0070C0"/>
              </a:solidFill>
            </a:endParaRPr>
          </a:p>
        </p:txBody>
      </p:sp>
    </p:spTree>
    <p:extLst>
      <p:ext uri="{BB962C8B-B14F-4D97-AF65-F5344CB8AC3E}">
        <p14:creationId xmlns:p14="http://schemas.microsoft.com/office/powerpoint/2010/main" val="3532186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TMDL</a:t>
            </a:r>
            <a:endParaRPr lang="en-US" sz="2400" dirty="0">
              <a:solidFill>
                <a:srgbClr val="235CB1"/>
              </a:solidFill>
            </a:endParaRPr>
          </a:p>
        </p:txBody>
      </p:sp>
      <p:sp>
        <p:nvSpPr>
          <p:cNvPr id="3" name="Content Placeholder 2"/>
          <p:cNvSpPr>
            <a:spLocks noGrp="1"/>
          </p:cNvSpPr>
          <p:nvPr>
            <p:ph idx="1"/>
          </p:nvPr>
        </p:nvSpPr>
        <p:spPr>
          <a:xfrm>
            <a:off x="628650" y="1124744"/>
            <a:ext cx="7886700" cy="3312368"/>
          </a:xfrm>
        </p:spPr>
        <p:txBody>
          <a:bodyPr/>
          <a:lstStyle/>
          <a:p>
            <a:pPr marL="0" indent="0">
              <a:buNone/>
            </a:pPr>
            <a:r>
              <a:rPr lang="en-US" sz="2400" dirty="0" smtClean="0">
                <a:solidFill>
                  <a:srgbClr val="235CB1"/>
                </a:solidFill>
              </a:rPr>
              <a:t>In general MDEQ says:</a:t>
            </a:r>
          </a:p>
          <a:p>
            <a:pPr marL="0" indent="0">
              <a:buNone/>
            </a:pPr>
            <a:endParaRPr lang="en-US" sz="1600" dirty="0">
              <a:solidFill>
                <a:srgbClr val="235CB1"/>
              </a:solidFill>
            </a:endParaRPr>
          </a:p>
          <a:p>
            <a:pPr marL="0" indent="0" algn="ctr">
              <a:buNone/>
            </a:pPr>
            <a:r>
              <a:rPr lang="en-US" sz="1800" dirty="0">
                <a:solidFill>
                  <a:srgbClr val="235CB1"/>
                </a:solidFill>
              </a:rPr>
              <a:t>if the MS4 is complying with their MS4 </a:t>
            </a:r>
            <a:r>
              <a:rPr lang="en-US" sz="1800" dirty="0" smtClean="0">
                <a:solidFill>
                  <a:srgbClr val="235CB1"/>
                </a:solidFill>
              </a:rPr>
              <a:t>permit</a:t>
            </a:r>
            <a:r>
              <a:rPr lang="en-US" sz="1800" dirty="0">
                <a:solidFill>
                  <a:srgbClr val="235CB1"/>
                </a:solidFill>
              </a:rPr>
              <a:t>  </a:t>
            </a:r>
            <a:endParaRPr lang="en-US" sz="1800" dirty="0" smtClean="0">
              <a:solidFill>
                <a:srgbClr val="235CB1"/>
              </a:solidFill>
            </a:endParaRPr>
          </a:p>
          <a:p>
            <a:pPr marL="0" indent="0" algn="ctr">
              <a:buNone/>
            </a:pPr>
            <a:endParaRPr lang="en-US" sz="1800" dirty="0" smtClean="0">
              <a:solidFill>
                <a:srgbClr val="235CB1"/>
              </a:solidFill>
            </a:endParaRPr>
          </a:p>
          <a:p>
            <a:pPr marL="0" indent="0" algn="ctr">
              <a:buNone/>
            </a:pPr>
            <a:r>
              <a:rPr lang="en-US" sz="1800" dirty="0" smtClean="0">
                <a:solidFill>
                  <a:srgbClr val="235CB1"/>
                </a:solidFill>
              </a:rPr>
              <a:t>then</a:t>
            </a:r>
            <a:endParaRPr lang="en-US" sz="1800" dirty="0">
              <a:solidFill>
                <a:srgbClr val="235CB1"/>
              </a:solidFill>
            </a:endParaRPr>
          </a:p>
          <a:p>
            <a:pPr marL="0" indent="0">
              <a:buNone/>
            </a:pPr>
            <a:endParaRPr lang="en-US" sz="1800" dirty="0" smtClean="0">
              <a:solidFill>
                <a:srgbClr val="235CB1"/>
              </a:solidFill>
            </a:endParaRPr>
          </a:p>
          <a:p>
            <a:pPr marL="0" indent="0" algn="ctr">
              <a:buNone/>
            </a:pPr>
            <a:r>
              <a:rPr lang="en-US" sz="1800" dirty="0" smtClean="0">
                <a:solidFill>
                  <a:srgbClr val="235CB1"/>
                </a:solidFill>
              </a:rPr>
              <a:t>the MS4 is complying </a:t>
            </a:r>
            <a:r>
              <a:rPr lang="en-US" sz="1800" dirty="0">
                <a:solidFill>
                  <a:srgbClr val="235CB1"/>
                </a:solidFill>
              </a:rPr>
              <a:t>with the </a:t>
            </a:r>
            <a:r>
              <a:rPr lang="en-US" sz="1800" dirty="0" smtClean="0">
                <a:solidFill>
                  <a:srgbClr val="235CB1"/>
                </a:solidFill>
              </a:rPr>
              <a:t>TMDL</a:t>
            </a:r>
            <a:endParaRPr lang="en-US" sz="1800" dirty="0">
              <a:solidFill>
                <a:srgbClr val="235CB1"/>
              </a:solidFill>
            </a:endParaRPr>
          </a:p>
          <a:p>
            <a:pPr marL="0" indent="0">
              <a:buNone/>
            </a:pPr>
            <a:endParaRPr lang="en-US" sz="1600" i="1" dirty="0" smtClean="0">
              <a:solidFill>
                <a:srgbClr val="0070C0"/>
              </a:solidFill>
            </a:endParaRPr>
          </a:p>
        </p:txBody>
      </p:sp>
    </p:spTree>
    <p:extLst>
      <p:ext uri="{BB962C8B-B14F-4D97-AF65-F5344CB8AC3E}">
        <p14:creationId xmlns:p14="http://schemas.microsoft.com/office/powerpoint/2010/main" val="35892476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pPr algn="l"/>
            <a:r>
              <a:rPr lang="en-US" sz="2400" i="1" dirty="0" smtClean="0">
                <a:solidFill>
                  <a:srgbClr val="235CB1"/>
                </a:solidFill>
              </a:rPr>
              <a:t>Not discussed by working group yet, but we know there will be more training required…</a:t>
            </a:r>
            <a:endParaRPr lang="en-US" sz="2400" dirty="0">
              <a:solidFill>
                <a:srgbClr val="235CB1"/>
              </a:solidFill>
            </a:endParaRPr>
          </a:p>
        </p:txBody>
      </p:sp>
      <p:sp>
        <p:nvSpPr>
          <p:cNvPr id="3" name="Content Placeholder 2"/>
          <p:cNvSpPr>
            <a:spLocks noGrp="1"/>
          </p:cNvSpPr>
          <p:nvPr>
            <p:ph idx="1"/>
          </p:nvPr>
        </p:nvSpPr>
        <p:spPr>
          <a:xfrm>
            <a:off x="657889" y="1628800"/>
            <a:ext cx="7886700" cy="3240360"/>
          </a:xfrm>
        </p:spPr>
        <p:txBody>
          <a:bodyPr/>
          <a:lstStyle/>
          <a:p>
            <a:pPr marL="0" indent="0">
              <a:buNone/>
            </a:pPr>
            <a:r>
              <a:rPr lang="en-US" sz="1600" i="1" dirty="0">
                <a:solidFill>
                  <a:srgbClr val="235CB1"/>
                </a:solidFill>
              </a:rPr>
              <a:t>M</a:t>
            </a:r>
            <a:r>
              <a:rPr lang="en-US" sz="1600" i="1" dirty="0" smtClean="0">
                <a:solidFill>
                  <a:srgbClr val="235CB1"/>
                </a:solidFill>
              </a:rPr>
              <a:t>unicipal employees</a:t>
            </a:r>
          </a:p>
          <a:p>
            <a:pPr lvl="1"/>
            <a:r>
              <a:rPr lang="en-US" sz="1200" dirty="0">
                <a:solidFill>
                  <a:srgbClr val="235CB1"/>
                </a:solidFill>
              </a:rPr>
              <a:t>storm water staff involved in field activities with a potential for storm water pollution discharge</a:t>
            </a:r>
            <a:r>
              <a:rPr lang="en-US" sz="1200" dirty="0" smtClean="0">
                <a:solidFill>
                  <a:srgbClr val="235CB1"/>
                </a:solidFill>
              </a:rPr>
              <a:t>.</a:t>
            </a:r>
          </a:p>
          <a:p>
            <a:pPr lvl="1"/>
            <a:r>
              <a:rPr lang="en-US" sz="1200" dirty="0">
                <a:solidFill>
                  <a:srgbClr val="235CB1"/>
                </a:solidFill>
              </a:rPr>
              <a:t>all inspectors and plan reviewers </a:t>
            </a:r>
            <a:endParaRPr lang="en-US" sz="1200" dirty="0" smtClean="0">
              <a:solidFill>
                <a:srgbClr val="235CB1"/>
              </a:solidFill>
            </a:endParaRPr>
          </a:p>
          <a:p>
            <a:pPr lvl="1"/>
            <a:r>
              <a:rPr lang="en-US" sz="1200" dirty="0">
                <a:solidFill>
                  <a:srgbClr val="235CB1"/>
                </a:solidFill>
              </a:rPr>
              <a:t>staff who work at high priority municipal facilities</a:t>
            </a:r>
          </a:p>
          <a:p>
            <a:endParaRPr lang="en-US" sz="1600" i="1" dirty="0" smtClean="0">
              <a:solidFill>
                <a:srgbClr val="235CB1"/>
              </a:solidFill>
            </a:endParaRPr>
          </a:p>
          <a:p>
            <a:pPr marL="0" indent="0">
              <a:buNone/>
            </a:pPr>
            <a:r>
              <a:rPr lang="en-US" sz="1600" i="1" dirty="0" smtClean="0">
                <a:solidFill>
                  <a:srgbClr val="235CB1"/>
                </a:solidFill>
              </a:rPr>
              <a:t>		 The general public, </a:t>
            </a:r>
          </a:p>
          <a:p>
            <a:pPr marL="0" indent="0">
              <a:buNone/>
            </a:pPr>
            <a:endParaRPr lang="en-US" sz="1600" i="1" dirty="0" smtClean="0">
              <a:solidFill>
                <a:srgbClr val="235CB1"/>
              </a:solidFill>
            </a:endParaRPr>
          </a:p>
          <a:p>
            <a:pPr marL="0" indent="0">
              <a:buNone/>
            </a:pPr>
            <a:r>
              <a:rPr lang="en-US" sz="1600" i="1" dirty="0" smtClean="0">
                <a:solidFill>
                  <a:srgbClr val="235CB1"/>
                </a:solidFill>
              </a:rPr>
              <a:t>			</a:t>
            </a:r>
            <a:r>
              <a:rPr lang="en-US" sz="1600" i="1" smtClean="0">
                <a:solidFill>
                  <a:srgbClr val="235CB1"/>
                </a:solidFill>
              </a:rPr>
              <a:t>	developers</a:t>
            </a:r>
            <a:r>
              <a:rPr lang="en-US" sz="1600" i="1" dirty="0" smtClean="0">
                <a:solidFill>
                  <a:srgbClr val="235CB1"/>
                </a:solidFill>
              </a:rPr>
              <a:t>, builders and contractors</a:t>
            </a:r>
          </a:p>
          <a:p>
            <a:pPr marL="0" indent="0">
              <a:buNone/>
            </a:pPr>
            <a:endParaRPr lang="en-US" dirty="0"/>
          </a:p>
        </p:txBody>
      </p:sp>
    </p:spTree>
    <p:extLst>
      <p:ext uri="{BB962C8B-B14F-4D97-AF65-F5344CB8AC3E}">
        <p14:creationId xmlns:p14="http://schemas.microsoft.com/office/powerpoint/2010/main" val="19708253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543595"/>
          </a:xfrm>
        </p:spPr>
        <p:txBody>
          <a:bodyPr/>
          <a:lstStyle/>
          <a:p>
            <a:r>
              <a:rPr lang="en-US" sz="2800" dirty="0" smtClean="0">
                <a:solidFill>
                  <a:srgbClr val="235CB1"/>
                </a:solidFill>
              </a:rPr>
              <a:t>Current status of the working group</a:t>
            </a:r>
            <a:endParaRPr lang="en-US" sz="2800" dirty="0">
              <a:solidFill>
                <a:srgbClr val="235CB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1052736"/>
            <a:ext cx="3362397" cy="4351338"/>
          </a:xfrm>
          <a:ln w="12700">
            <a:solidFill>
              <a:srgbClr val="000000"/>
            </a:solidFill>
          </a:ln>
        </p:spPr>
      </p:pic>
    </p:spTree>
    <p:extLst>
      <p:ext uri="{BB962C8B-B14F-4D97-AF65-F5344CB8AC3E}">
        <p14:creationId xmlns:p14="http://schemas.microsoft.com/office/powerpoint/2010/main" val="17558703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solidFill>
                  <a:srgbClr val="235CB1"/>
                </a:solidFill>
              </a:rPr>
              <a:t>If you have been doing the math in your head up to now you have figured out….</a:t>
            </a:r>
            <a:endParaRPr lang="en-US" sz="2800" dirty="0">
              <a:solidFill>
                <a:srgbClr val="235CB1"/>
              </a:solidFill>
            </a:endParaRPr>
          </a:p>
        </p:txBody>
      </p:sp>
      <p:sp>
        <p:nvSpPr>
          <p:cNvPr id="3" name="Content Placeholder 2"/>
          <p:cNvSpPr>
            <a:spLocks noGrp="1"/>
          </p:cNvSpPr>
          <p:nvPr>
            <p:ph idx="1"/>
          </p:nvPr>
        </p:nvSpPr>
        <p:spPr>
          <a:xfrm>
            <a:off x="5220072" y="1556792"/>
            <a:ext cx="3096344" cy="3384376"/>
          </a:xfrm>
        </p:spPr>
        <p:txBody>
          <a:bodyPr/>
          <a:lstStyle/>
          <a:p>
            <a:pPr marL="0" indent="0" algn="r">
              <a:buNone/>
            </a:pPr>
            <a:r>
              <a:rPr lang="en-US" sz="2000" dirty="0" smtClean="0">
                <a:solidFill>
                  <a:srgbClr val="235CB1"/>
                </a:solidFill>
              </a:rPr>
              <a:t>+ </a:t>
            </a:r>
            <a:r>
              <a:rPr lang="en-US" sz="1600" dirty="0" smtClean="0">
                <a:solidFill>
                  <a:srgbClr val="235CB1"/>
                </a:solidFill>
              </a:rPr>
              <a:t>ERPs</a:t>
            </a:r>
          </a:p>
          <a:p>
            <a:pPr marL="0" indent="0" algn="r">
              <a:buNone/>
            </a:pPr>
            <a:r>
              <a:rPr lang="en-US" sz="1600" dirty="0" smtClean="0">
                <a:solidFill>
                  <a:srgbClr val="235CB1"/>
                </a:solidFill>
              </a:rPr>
              <a:t>+ more monitoring</a:t>
            </a:r>
          </a:p>
          <a:p>
            <a:pPr marL="0" indent="0" algn="r">
              <a:buNone/>
            </a:pPr>
            <a:r>
              <a:rPr lang="en-US" sz="1600" dirty="0" smtClean="0">
                <a:solidFill>
                  <a:srgbClr val="235CB1"/>
                </a:solidFill>
              </a:rPr>
              <a:t>+ more sampling</a:t>
            </a:r>
          </a:p>
          <a:p>
            <a:pPr marL="0" indent="0" algn="r">
              <a:buNone/>
            </a:pPr>
            <a:r>
              <a:rPr lang="en-US" sz="1600" dirty="0" smtClean="0">
                <a:solidFill>
                  <a:srgbClr val="235CB1"/>
                </a:solidFill>
              </a:rPr>
              <a:t>+ more inspections</a:t>
            </a:r>
          </a:p>
          <a:p>
            <a:pPr marL="0" indent="0" algn="r">
              <a:buNone/>
            </a:pPr>
            <a:r>
              <a:rPr lang="en-US" sz="1600" dirty="0" smtClean="0">
                <a:solidFill>
                  <a:srgbClr val="235CB1"/>
                </a:solidFill>
              </a:rPr>
              <a:t>+ more training</a:t>
            </a:r>
          </a:p>
          <a:p>
            <a:pPr marL="0" indent="0" algn="r">
              <a:buNone/>
            </a:pPr>
            <a:r>
              <a:rPr lang="en-US" sz="1600" dirty="0" smtClean="0">
                <a:solidFill>
                  <a:srgbClr val="235CB1"/>
                </a:solidFill>
              </a:rPr>
              <a:t>+ more education</a:t>
            </a:r>
          </a:p>
          <a:p>
            <a:pPr marL="0" indent="0" algn="r">
              <a:buNone/>
            </a:pPr>
            <a:r>
              <a:rPr lang="en-US" sz="1600" dirty="0" smtClean="0">
                <a:solidFill>
                  <a:srgbClr val="235CB1"/>
                </a:solidFill>
              </a:rPr>
              <a:t>+ stricter MCM language</a:t>
            </a:r>
          </a:p>
          <a:p>
            <a:pPr marL="0" indent="0" algn="r">
              <a:buNone/>
            </a:pPr>
            <a:r>
              <a:rPr lang="en-US" sz="1600" dirty="0" smtClean="0">
                <a:solidFill>
                  <a:srgbClr val="235CB1"/>
                </a:solidFill>
              </a:rPr>
              <a:t>+ inventories</a:t>
            </a:r>
          </a:p>
          <a:p>
            <a:pPr marL="0" indent="0" algn="r">
              <a:buNone/>
            </a:pPr>
            <a:r>
              <a:rPr lang="en-US" sz="1600" dirty="0" smtClean="0">
                <a:solidFill>
                  <a:srgbClr val="235CB1"/>
                </a:solidFill>
              </a:rPr>
              <a:t>+ TSS for discharges for MCM 6</a:t>
            </a:r>
          </a:p>
          <a:p>
            <a:pPr marL="0" indent="0" algn="r">
              <a:buNone/>
            </a:pPr>
            <a:r>
              <a:rPr lang="en-US" sz="1600" dirty="0" smtClean="0">
                <a:solidFill>
                  <a:srgbClr val="235CB1"/>
                </a:solidFill>
              </a:rPr>
              <a:t>+ </a:t>
            </a:r>
            <a:r>
              <a:rPr lang="en-US" sz="1600" dirty="0" err="1" smtClean="0">
                <a:solidFill>
                  <a:srgbClr val="235CB1"/>
                </a:solidFill>
              </a:rPr>
              <a:t>misc</a:t>
            </a:r>
            <a:r>
              <a:rPr lang="en-US" sz="1600" dirty="0" smtClean="0">
                <a:solidFill>
                  <a:srgbClr val="235CB1"/>
                </a:solidFill>
              </a:rPr>
              <a:t> items</a:t>
            </a:r>
          </a:p>
          <a:p>
            <a:pPr marL="0" indent="0" algn="r">
              <a:buNone/>
            </a:pPr>
            <a:r>
              <a:rPr lang="en-US" sz="1600" dirty="0" smtClean="0">
                <a:solidFill>
                  <a:srgbClr val="235CB1"/>
                </a:solidFill>
              </a:rPr>
              <a:t>------------------------------------------</a:t>
            </a:r>
          </a:p>
          <a:p>
            <a:pPr marL="0" indent="0" algn="r">
              <a:buNone/>
            </a:pPr>
            <a:endParaRPr lang="en-US" sz="1800" dirty="0">
              <a:solidFill>
                <a:srgbClr val="235CB1"/>
              </a:solidFill>
            </a:endParaRPr>
          </a:p>
        </p:txBody>
      </p:sp>
    </p:spTree>
    <p:extLst>
      <p:ext uri="{BB962C8B-B14F-4D97-AF65-F5344CB8AC3E}">
        <p14:creationId xmlns:p14="http://schemas.microsoft.com/office/powerpoint/2010/main" val="42477901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543595"/>
          </a:xfrm>
          <a:ln w="12700">
            <a:solidFill>
              <a:schemeClr val="accent4"/>
            </a:solidFill>
          </a:ln>
        </p:spPr>
        <p:txBody>
          <a:bodyPr/>
          <a:lstStyle/>
          <a:p>
            <a:r>
              <a:rPr lang="en-US" sz="3200" dirty="0" smtClean="0">
                <a:solidFill>
                  <a:srgbClr val="235CB1"/>
                </a:solidFill>
              </a:rPr>
              <a:t>It adds up</a:t>
            </a:r>
            <a:endParaRPr lang="en-US" sz="3200" dirty="0">
              <a:solidFill>
                <a:srgbClr val="235CB1"/>
              </a:solidFill>
            </a:endParaRPr>
          </a:p>
        </p:txBody>
      </p:sp>
      <p:sp>
        <p:nvSpPr>
          <p:cNvPr id="3" name="Content Placeholder 2"/>
          <p:cNvSpPr>
            <a:spLocks noGrp="1"/>
          </p:cNvSpPr>
          <p:nvPr>
            <p:ph idx="1"/>
          </p:nvPr>
        </p:nvSpPr>
        <p:spPr>
          <a:xfrm>
            <a:off x="628650" y="908721"/>
            <a:ext cx="7886700" cy="2952328"/>
          </a:xfrm>
        </p:spPr>
        <p:txBody>
          <a:bodyPr/>
          <a:lstStyle/>
          <a:p>
            <a:pPr marL="0" indent="0">
              <a:buNone/>
            </a:pPr>
            <a:r>
              <a:rPr lang="en-US" sz="2000" i="1" dirty="0" smtClean="0">
                <a:solidFill>
                  <a:srgbClr val="235CB1"/>
                </a:solidFill>
              </a:rPr>
              <a:t>For MS4s it is:</a:t>
            </a:r>
          </a:p>
          <a:p>
            <a:pPr marL="0" indent="0">
              <a:buNone/>
            </a:pPr>
            <a:endParaRPr lang="en-US" sz="2000" dirty="0">
              <a:solidFill>
                <a:srgbClr val="235CB1"/>
              </a:solidFill>
            </a:endParaRPr>
          </a:p>
          <a:p>
            <a:pPr marL="0" indent="0">
              <a:buNone/>
            </a:pPr>
            <a:r>
              <a:rPr lang="en-US" sz="2000" dirty="0" smtClean="0">
                <a:solidFill>
                  <a:srgbClr val="235CB1"/>
                </a:solidFill>
              </a:rPr>
              <a:t>More                   &amp;   more                                        &amp;    </a:t>
            </a:r>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i="1" dirty="0" smtClean="0">
                <a:solidFill>
                  <a:srgbClr val="235CB1"/>
                </a:solidFill>
              </a:rPr>
              <a:t>For Developers it is:</a:t>
            </a:r>
          </a:p>
        </p:txBody>
      </p:sp>
      <p:sp>
        <p:nvSpPr>
          <p:cNvPr id="4" name="TextBox 3"/>
          <p:cNvSpPr txBox="1"/>
          <p:nvPr/>
        </p:nvSpPr>
        <p:spPr>
          <a:xfrm>
            <a:off x="2645988" y="3698340"/>
            <a:ext cx="6030467" cy="1477328"/>
          </a:xfrm>
          <a:prstGeom prst="rect">
            <a:avLst/>
          </a:prstGeom>
          <a:noFill/>
        </p:spPr>
        <p:txBody>
          <a:bodyPr wrap="square" rtlCol="0">
            <a:spAutoFit/>
          </a:bodyPr>
          <a:lstStyle/>
          <a:p>
            <a:r>
              <a:rPr lang="en-US" dirty="0" smtClean="0">
                <a:solidFill>
                  <a:srgbClr val="235CB1"/>
                </a:solidFill>
              </a:rPr>
              <a:t>More                               and less land for development</a:t>
            </a:r>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005" y="1484676"/>
            <a:ext cx="882300" cy="78220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1491534"/>
            <a:ext cx="2413466" cy="88563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3573016"/>
            <a:ext cx="1683255" cy="126580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8653" y="1176300"/>
            <a:ext cx="1220631" cy="1220631"/>
          </a:xfrm>
          <a:prstGeom prst="rect">
            <a:avLst/>
          </a:prstGeom>
        </p:spPr>
      </p:pic>
    </p:spTree>
    <p:extLst>
      <p:ext uri="{BB962C8B-B14F-4D97-AF65-F5344CB8AC3E}">
        <p14:creationId xmlns:p14="http://schemas.microsoft.com/office/powerpoint/2010/main" val="20182994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b="26000"/>
          <a:stretch/>
        </p:blipFill>
        <p:spPr>
          <a:xfrm>
            <a:off x="2987824" y="1700808"/>
            <a:ext cx="5375920" cy="2983636"/>
          </a:xfrm>
          <a:prstGeom prst="rect">
            <a:avLst/>
          </a:prstGeom>
        </p:spPr>
      </p:pic>
      <p:sp>
        <p:nvSpPr>
          <p:cNvPr id="4" name="TextBox 3"/>
          <p:cNvSpPr txBox="1"/>
          <p:nvPr/>
        </p:nvSpPr>
        <p:spPr>
          <a:xfrm>
            <a:off x="827584" y="476672"/>
            <a:ext cx="3960440" cy="923330"/>
          </a:xfrm>
          <a:prstGeom prst="rect">
            <a:avLst/>
          </a:prstGeom>
          <a:noFill/>
        </p:spPr>
        <p:txBody>
          <a:bodyPr wrap="square" rtlCol="0">
            <a:spAutoFit/>
          </a:bodyPr>
          <a:lstStyle/>
          <a:p>
            <a:r>
              <a:rPr lang="en-US" sz="5400" dirty="0" smtClean="0">
                <a:solidFill>
                  <a:srgbClr val="235CB1"/>
                </a:solidFill>
              </a:rPr>
              <a:t>Questions ?</a:t>
            </a:r>
            <a:endParaRPr lang="en-US" sz="5400" dirty="0">
              <a:solidFill>
                <a:srgbClr val="235CB1"/>
              </a:solidFill>
            </a:endParaRPr>
          </a:p>
        </p:txBody>
      </p:sp>
    </p:spTree>
    <p:extLst>
      <p:ext uri="{BB962C8B-B14F-4D97-AF65-F5344CB8AC3E}">
        <p14:creationId xmlns:p14="http://schemas.microsoft.com/office/powerpoint/2010/main" val="932373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7956" y="1988840"/>
            <a:ext cx="1891684" cy="2447345"/>
          </a:xfrm>
          <a:prstGeom prst="rect">
            <a:avLst/>
          </a:prstGeom>
          <a:ln w="12700">
            <a:solidFill>
              <a:srgbClr val="000000"/>
            </a:solidFill>
          </a:ln>
        </p:spPr>
      </p:pic>
      <p:sp>
        <p:nvSpPr>
          <p:cNvPr id="6" name="TextBox 5"/>
          <p:cNvSpPr txBox="1"/>
          <p:nvPr/>
        </p:nvSpPr>
        <p:spPr>
          <a:xfrm>
            <a:off x="971600" y="260648"/>
            <a:ext cx="5832648" cy="1015663"/>
          </a:xfrm>
          <a:prstGeom prst="rect">
            <a:avLst/>
          </a:prstGeom>
          <a:noFill/>
        </p:spPr>
        <p:txBody>
          <a:bodyPr wrap="square" rtlCol="0">
            <a:spAutoFit/>
          </a:bodyPr>
          <a:lstStyle/>
          <a:p>
            <a:r>
              <a:rPr lang="en-US" sz="2000" dirty="0" smtClean="0">
                <a:solidFill>
                  <a:srgbClr val="235CB1"/>
                </a:solidFill>
              </a:rPr>
              <a:t>Small MS4 defined as population of at least 10,000 and a population density of at least 1,000 people/sq. mi. </a:t>
            </a:r>
            <a:endParaRPr lang="en-US" sz="2000" dirty="0">
              <a:solidFill>
                <a:srgbClr val="235CB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948" y="1474977"/>
            <a:ext cx="3706890" cy="4797152"/>
          </a:xfrm>
          <a:prstGeom prst="rect">
            <a:avLst/>
          </a:prstGeom>
          <a:ln w="12700">
            <a:solidFill>
              <a:srgbClr val="000000"/>
            </a:solidFill>
          </a:ln>
        </p:spPr>
      </p:pic>
    </p:spTree>
    <p:extLst>
      <p:ext uri="{BB962C8B-B14F-4D97-AF65-F5344CB8AC3E}">
        <p14:creationId xmlns:p14="http://schemas.microsoft.com/office/powerpoint/2010/main" val="4271006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lstStyle/>
          <a:p>
            <a:pPr algn="l"/>
            <a:r>
              <a:rPr lang="en-US" sz="2000" dirty="0" smtClean="0">
                <a:solidFill>
                  <a:srgbClr val="235CB1"/>
                </a:solidFill>
              </a:rPr>
              <a:t>The Montana MS4 Cities are:  </a:t>
            </a:r>
            <a:r>
              <a:rPr lang="en-US" sz="2000" i="1" dirty="0" smtClean="0">
                <a:solidFill>
                  <a:srgbClr val="235CB1"/>
                </a:solidFill>
              </a:rPr>
              <a:t>Billings, Bozeman, Butte-Silver Bow, Great Falls, Helena, Kalispell and Missoula</a:t>
            </a:r>
            <a:endParaRPr lang="en-US" sz="2000" i="1" dirty="0">
              <a:solidFill>
                <a:srgbClr val="235CB1"/>
              </a:solidFill>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4248" y="3573017"/>
            <a:ext cx="2176563" cy="1554688"/>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6326" y="1403611"/>
            <a:ext cx="2419469" cy="172819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1214971"/>
            <a:ext cx="1369166" cy="191683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1568457"/>
            <a:ext cx="2115898" cy="151135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8024" y="3768832"/>
            <a:ext cx="1940312" cy="138593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1378978"/>
            <a:ext cx="1369165" cy="191683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7809" y="3284985"/>
            <a:ext cx="2117035" cy="1512168"/>
          </a:xfrm>
          <a:prstGeom prst="rect">
            <a:avLst/>
          </a:prstGeom>
        </p:spPr>
      </p:pic>
    </p:spTree>
    <p:extLst>
      <p:ext uri="{BB962C8B-B14F-4D97-AF65-F5344CB8AC3E}">
        <p14:creationId xmlns:p14="http://schemas.microsoft.com/office/powerpoint/2010/main" val="3101902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35CB1"/>
                </a:solidFill>
              </a:rPr>
              <a:t>It also affects these counties…</a:t>
            </a:r>
            <a:endParaRPr lang="en-US" dirty="0">
              <a:solidFill>
                <a:srgbClr val="235CB1"/>
              </a:solidFill>
            </a:endParaRPr>
          </a:p>
        </p:txBody>
      </p:sp>
      <p:sp>
        <p:nvSpPr>
          <p:cNvPr id="3" name="Content Placeholder 2"/>
          <p:cNvSpPr>
            <a:spLocks noGrp="1"/>
          </p:cNvSpPr>
          <p:nvPr>
            <p:ph idx="1"/>
          </p:nvPr>
        </p:nvSpPr>
        <p:spPr/>
        <p:txBody>
          <a:bodyPr/>
          <a:lstStyle/>
          <a:p>
            <a:r>
              <a:rPr lang="en-US" dirty="0" smtClean="0">
                <a:solidFill>
                  <a:srgbClr val="235CB1"/>
                </a:solidFill>
              </a:rPr>
              <a:t>Yellowstone</a:t>
            </a:r>
          </a:p>
          <a:p>
            <a:r>
              <a:rPr lang="en-US" dirty="0" smtClean="0">
                <a:solidFill>
                  <a:srgbClr val="235CB1"/>
                </a:solidFill>
              </a:rPr>
              <a:t>Missoula</a:t>
            </a:r>
          </a:p>
          <a:p>
            <a:r>
              <a:rPr lang="en-US" dirty="0" smtClean="0">
                <a:solidFill>
                  <a:srgbClr val="235CB1"/>
                </a:solidFill>
              </a:rPr>
              <a:t>Cascade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636912"/>
            <a:ext cx="3938965" cy="2287141"/>
          </a:xfrm>
          <a:prstGeom prst="rect">
            <a:avLst/>
          </a:prstGeom>
        </p:spPr>
      </p:pic>
    </p:spTree>
    <p:extLst>
      <p:ext uri="{BB962C8B-B14F-4D97-AF65-F5344CB8AC3E}">
        <p14:creationId xmlns:p14="http://schemas.microsoft.com/office/powerpoint/2010/main" val="1862997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19958</TotalTime>
  <Words>2566</Words>
  <Application>Microsoft Office PowerPoint</Application>
  <PresentationFormat>On-screen Show (4:3)</PresentationFormat>
  <Paragraphs>391</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Arial Narrow</vt:lpstr>
      <vt:lpstr>Times New Roman</vt:lpstr>
      <vt:lpstr>Verdana</vt:lpstr>
      <vt:lpstr>Wingdings</vt:lpstr>
      <vt:lpstr>Modèle par défaut</vt:lpstr>
      <vt:lpstr>PowerPoint Presentation</vt:lpstr>
      <vt:lpstr>PowerPoint Presentation</vt:lpstr>
      <vt:lpstr>PowerPoint Presentation</vt:lpstr>
      <vt:lpstr>Why are we doing this?</vt:lpstr>
      <vt:lpstr>PowerPoint Presentation</vt:lpstr>
      <vt:lpstr>Why are we doing this? …..it is also a federal mandate</vt:lpstr>
      <vt:lpstr>PowerPoint Presentation</vt:lpstr>
      <vt:lpstr>The Montana MS4 Cities are:  Billings, Bozeman, Butte-Silver Bow, Great Falls, Helena, Kalispell and Missoula</vt:lpstr>
      <vt:lpstr>It also affects these counties…</vt:lpstr>
      <vt:lpstr>And other entities as well…</vt:lpstr>
      <vt:lpstr>PowerPoint Presentation</vt:lpstr>
      <vt:lpstr>The future?</vt:lpstr>
      <vt:lpstr>PowerPoint Presentation</vt:lpstr>
      <vt:lpstr>Montana Department of Environmental Quality (DEQ) Has the Responsibility to Issue the State-Wide Permit and Has Primacy Over the Program</vt:lpstr>
      <vt:lpstr>PowerPoint Presentation</vt:lpstr>
      <vt:lpstr>Pollutants of Concern</vt:lpstr>
      <vt:lpstr>Point of Compliance</vt:lpstr>
      <vt:lpstr>Audits</vt:lpstr>
      <vt:lpstr>Enforcement</vt:lpstr>
      <vt:lpstr>Why do we need a new permit?</vt:lpstr>
      <vt:lpstr>PowerPoint Presentation</vt:lpstr>
      <vt:lpstr>They Agreed</vt:lpstr>
      <vt:lpstr>The Logistics</vt:lpstr>
      <vt:lpstr>Very Important…</vt:lpstr>
      <vt:lpstr>MS4 Working Group</vt:lpstr>
      <vt:lpstr>MS4 Working Group</vt:lpstr>
      <vt:lpstr>HDR working on standard documents common to all MS4 cities</vt:lpstr>
      <vt:lpstr>So how does this affect me?</vt:lpstr>
      <vt:lpstr>PowerPoint Presentation</vt:lpstr>
      <vt:lpstr>PowerPoint Presentation</vt:lpstr>
      <vt:lpstr>PowerPoint Presentation</vt:lpstr>
      <vt:lpstr>Minimum Control Measures</vt:lpstr>
      <vt:lpstr>Minimum Control Measures</vt:lpstr>
      <vt:lpstr>Program Management (MCM 1)</vt:lpstr>
      <vt:lpstr>Public Education and Outreach (MCM 2)</vt:lpstr>
      <vt:lpstr>Public Involvement and Participation (MCM 3) </vt:lpstr>
      <vt:lpstr>Illicit Discharge Detection and Elimination (MCM 4) </vt:lpstr>
      <vt:lpstr>Illicit Discharge Detection and Elimination (MCM 4) </vt:lpstr>
      <vt:lpstr>Illicit Discharge Detection and Elimination (MCM 4) </vt:lpstr>
      <vt:lpstr>Illicit Discharge Detection and Elimination (MCM 4) </vt:lpstr>
      <vt:lpstr>Illicit Discharge Detection and Elimination (MCM 4) </vt:lpstr>
      <vt:lpstr>Construction Site Storm Water Management (MCM 5)  </vt:lpstr>
      <vt:lpstr>Construction Site Storm Water Management (MCM 5) </vt:lpstr>
      <vt:lpstr>Construction Site Storm Water Management (MCM 5)  </vt:lpstr>
      <vt:lpstr>BMPs?</vt:lpstr>
      <vt:lpstr>Post-Construction Storm Water Management in New Development and Redevelopment (MCM 6)</vt:lpstr>
      <vt:lpstr>Post-Construction Storm Water Management in New Development and Redevelopment (MCM 6)</vt:lpstr>
      <vt:lpstr>Post-Construction Storm Water Management in New Development and Redevelopment (MCM 6)</vt:lpstr>
      <vt:lpstr>Post-Construction Storm Water Management in New Development and Redevelopment (MCM 6)</vt:lpstr>
      <vt:lpstr>Post-Construction Storm Water Management in New Development and Redevelopment (MCM 6)</vt:lpstr>
      <vt:lpstr>Post-Construction Storm Water Management in New Development and Redevelopment (MCM 6)</vt:lpstr>
      <vt:lpstr>Post-Construction Storm Water Management in New Development and Redevelopment (MCM 6)</vt:lpstr>
      <vt:lpstr>Post-Construction Storm Water Management in New Development and Redevelopment (MCM 6)</vt:lpstr>
      <vt:lpstr>Post-Construction Storm Water Management in New Development and Redevelopment (MCM 6)</vt:lpstr>
      <vt:lpstr>Pollution Prevention/Good Housekeeping for Permittee Operations (MCM 7)</vt:lpstr>
      <vt:lpstr>Pollution Prevention/Good Housekeeping for Permittee Operations (MCM 7)</vt:lpstr>
      <vt:lpstr>Pollution Prevention/Good Housekeeping for Permittee Operations (MCM 7)</vt:lpstr>
      <vt:lpstr>Monitoring – yet to be discussed at the working group</vt:lpstr>
      <vt:lpstr>TMDL</vt:lpstr>
      <vt:lpstr>TMDL</vt:lpstr>
      <vt:lpstr>TMDL</vt:lpstr>
      <vt:lpstr>Not discussed by working group yet, but we know there will be more training required…</vt:lpstr>
      <vt:lpstr>Current status of the working group</vt:lpstr>
      <vt:lpstr>If you have been doing the math in your head up to now you have figured out….</vt:lpstr>
      <vt:lpstr>It adds 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Water Flow</dc:title>
  <dc:creator>www.powerpointstyles.com</dc:creator>
  <dc:description>Image credit to Francesco Marino / FreeDigitalPhotos.net</dc:description>
  <cp:lastModifiedBy>Heisler, Vern</cp:lastModifiedBy>
  <cp:revision>265</cp:revision>
  <cp:lastPrinted>2015-10-06T15:18:15Z</cp:lastPrinted>
  <dcterms:created xsi:type="dcterms:W3CDTF">2009-03-23T15:23:24Z</dcterms:created>
  <dcterms:modified xsi:type="dcterms:W3CDTF">2015-10-06T15:31:12Z</dcterms:modified>
</cp:coreProperties>
</file>