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58" r:id="rId5"/>
    <p:sldId id="259" r:id="rId6"/>
    <p:sldId id="260" r:id="rId7"/>
    <p:sldId id="266" r:id="rId8"/>
    <p:sldId id="267" r:id="rId9"/>
    <p:sldId id="264" r:id="rId10"/>
    <p:sldId id="268" r:id="rId11"/>
    <p:sldId id="269" r:id="rId12"/>
    <p:sldId id="270" r:id="rId13"/>
    <p:sldId id="271" r:id="rId14"/>
    <p:sldId id="273" r:id="rId15"/>
    <p:sldId id="274" r:id="rId16"/>
    <p:sldId id="275" r:id="rId17"/>
    <p:sldId id="276" r:id="rId18"/>
    <p:sldId id="277" r:id="rId19"/>
    <p:sldId id="278" r:id="rId20"/>
    <p:sldId id="279" r:id="rId21"/>
    <p:sldId id="280" r:id="rId22"/>
    <p:sldId id="281" r:id="rId23"/>
    <p:sldId id="282" r:id="rId24"/>
    <p:sldId id="28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941"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00EFF0-D57F-4300-BBBF-1F70E23A88A5}"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3DA71-17DF-4B2F-8740-5E39852481AF}" type="slidenum">
              <a:rPr lang="en-US" smtClean="0"/>
              <a:t>‹#›</a:t>
            </a:fld>
            <a:endParaRPr lang="en-US"/>
          </a:p>
        </p:txBody>
      </p:sp>
    </p:spTree>
    <p:extLst>
      <p:ext uri="{BB962C8B-B14F-4D97-AF65-F5344CB8AC3E}">
        <p14:creationId xmlns:p14="http://schemas.microsoft.com/office/powerpoint/2010/main" val="4127885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0EFF0-D57F-4300-BBBF-1F70E23A88A5}"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3DA71-17DF-4B2F-8740-5E39852481AF}" type="slidenum">
              <a:rPr lang="en-US" smtClean="0"/>
              <a:t>‹#›</a:t>
            </a:fld>
            <a:endParaRPr lang="en-US"/>
          </a:p>
        </p:txBody>
      </p:sp>
    </p:spTree>
    <p:extLst>
      <p:ext uri="{BB962C8B-B14F-4D97-AF65-F5344CB8AC3E}">
        <p14:creationId xmlns:p14="http://schemas.microsoft.com/office/powerpoint/2010/main" val="223025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0EFF0-D57F-4300-BBBF-1F70E23A88A5}"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3DA71-17DF-4B2F-8740-5E39852481AF}" type="slidenum">
              <a:rPr lang="en-US" smtClean="0"/>
              <a:t>‹#›</a:t>
            </a:fld>
            <a:endParaRPr lang="en-US"/>
          </a:p>
        </p:txBody>
      </p:sp>
    </p:spTree>
    <p:extLst>
      <p:ext uri="{BB962C8B-B14F-4D97-AF65-F5344CB8AC3E}">
        <p14:creationId xmlns:p14="http://schemas.microsoft.com/office/powerpoint/2010/main" val="420345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0EFF0-D57F-4300-BBBF-1F70E23A88A5}"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3DA71-17DF-4B2F-8740-5E39852481AF}" type="slidenum">
              <a:rPr lang="en-US" smtClean="0"/>
              <a:t>‹#›</a:t>
            </a:fld>
            <a:endParaRPr lang="en-US"/>
          </a:p>
        </p:txBody>
      </p:sp>
    </p:spTree>
    <p:extLst>
      <p:ext uri="{BB962C8B-B14F-4D97-AF65-F5344CB8AC3E}">
        <p14:creationId xmlns:p14="http://schemas.microsoft.com/office/powerpoint/2010/main" val="1074233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00EFF0-D57F-4300-BBBF-1F70E23A88A5}"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3DA71-17DF-4B2F-8740-5E39852481AF}" type="slidenum">
              <a:rPr lang="en-US" smtClean="0"/>
              <a:t>‹#›</a:t>
            </a:fld>
            <a:endParaRPr lang="en-US"/>
          </a:p>
        </p:txBody>
      </p:sp>
    </p:spTree>
    <p:extLst>
      <p:ext uri="{BB962C8B-B14F-4D97-AF65-F5344CB8AC3E}">
        <p14:creationId xmlns:p14="http://schemas.microsoft.com/office/powerpoint/2010/main" val="485766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00EFF0-D57F-4300-BBBF-1F70E23A88A5}" type="datetimeFigureOut">
              <a:rPr lang="en-US" smtClean="0"/>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3DA71-17DF-4B2F-8740-5E39852481AF}" type="slidenum">
              <a:rPr lang="en-US" smtClean="0"/>
              <a:t>‹#›</a:t>
            </a:fld>
            <a:endParaRPr lang="en-US"/>
          </a:p>
        </p:txBody>
      </p:sp>
    </p:spTree>
    <p:extLst>
      <p:ext uri="{BB962C8B-B14F-4D97-AF65-F5344CB8AC3E}">
        <p14:creationId xmlns:p14="http://schemas.microsoft.com/office/powerpoint/2010/main" val="29409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00EFF0-D57F-4300-BBBF-1F70E23A88A5}" type="datetimeFigureOut">
              <a:rPr lang="en-US" smtClean="0"/>
              <a:t>10/8/2014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23DA71-17DF-4B2F-8740-5E39852481AF}" type="slidenum">
              <a:rPr lang="en-US" smtClean="0"/>
              <a:t>‹#›</a:t>
            </a:fld>
            <a:endParaRPr lang="en-US"/>
          </a:p>
        </p:txBody>
      </p:sp>
    </p:spTree>
    <p:extLst>
      <p:ext uri="{BB962C8B-B14F-4D97-AF65-F5344CB8AC3E}">
        <p14:creationId xmlns:p14="http://schemas.microsoft.com/office/powerpoint/2010/main" val="4147988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00EFF0-D57F-4300-BBBF-1F70E23A88A5}" type="datetimeFigureOut">
              <a:rPr lang="en-US" smtClean="0"/>
              <a:t>10/8/2014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23DA71-17DF-4B2F-8740-5E39852481AF}" type="slidenum">
              <a:rPr lang="en-US" smtClean="0"/>
              <a:t>‹#›</a:t>
            </a:fld>
            <a:endParaRPr lang="en-US"/>
          </a:p>
        </p:txBody>
      </p:sp>
    </p:spTree>
    <p:extLst>
      <p:ext uri="{BB962C8B-B14F-4D97-AF65-F5344CB8AC3E}">
        <p14:creationId xmlns:p14="http://schemas.microsoft.com/office/powerpoint/2010/main" val="4092569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00EFF0-D57F-4300-BBBF-1F70E23A88A5}" type="datetimeFigureOut">
              <a:rPr lang="en-US" smtClean="0"/>
              <a:t>10/8/2014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23DA71-17DF-4B2F-8740-5E39852481AF}" type="slidenum">
              <a:rPr lang="en-US" smtClean="0"/>
              <a:t>‹#›</a:t>
            </a:fld>
            <a:endParaRPr lang="en-US"/>
          </a:p>
        </p:txBody>
      </p:sp>
    </p:spTree>
    <p:extLst>
      <p:ext uri="{BB962C8B-B14F-4D97-AF65-F5344CB8AC3E}">
        <p14:creationId xmlns:p14="http://schemas.microsoft.com/office/powerpoint/2010/main" val="1844552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00EFF0-D57F-4300-BBBF-1F70E23A88A5}" type="datetimeFigureOut">
              <a:rPr lang="en-US" smtClean="0"/>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3DA71-17DF-4B2F-8740-5E39852481AF}" type="slidenum">
              <a:rPr lang="en-US" smtClean="0"/>
              <a:t>‹#›</a:t>
            </a:fld>
            <a:endParaRPr lang="en-US"/>
          </a:p>
        </p:txBody>
      </p:sp>
    </p:spTree>
    <p:extLst>
      <p:ext uri="{BB962C8B-B14F-4D97-AF65-F5344CB8AC3E}">
        <p14:creationId xmlns:p14="http://schemas.microsoft.com/office/powerpoint/2010/main" val="225765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00EFF0-D57F-4300-BBBF-1F70E23A88A5}" type="datetimeFigureOut">
              <a:rPr lang="en-US" smtClean="0"/>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3DA71-17DF-4B2F-8740-5E39852481AF}" type="slidenum">
              <a:rPr lang="en-US" smtClean="0"/>
              <a:t>‹#›</a:t>
            </a:fld>
            <a:endParaRPr lang="en-US"/>
          </a:p>
        </p:txBody>
      </p:sp>
    </p:spTree>
    <p:extLst>
      <p:ext uri="{BB962C8B-B14F-4D97-AF65-F5344CB8AC3E}">
        <p14:creationId xmlns:p14="http://schemas.microsoft.com/office/powerpoint/2010/main" val="666424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0EFF0-D57F-4300-BBBF-1F70E23A88A5}" type="datetimeFigureOut">
              <a:rPr lang="en-US" smtClean="0"/>
              <a:t>10/8/2014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3DA71-17DF-4B2F-8740-5E39852481AF}" type="slidenum">
              <a:rPr lang="en-US" smtClean="0"/>
              <a:t>‹#›</a:t>
            </a:fld>
            <a:endParaRPr lang="en-US"/>
          </a:p>
        </p:txBody>
      </p:sp>
    </p:spTree>
    <p:extLst>
      <p:ext uri="{BB962C8B-B14F-4D97-AF65-F5344CB8AC3E}">
        <p14:creationId xmlns:p14="http://schemas.microsoft.com/office/powerpoint/2010/main" val="569620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3219450"/>
          </a:xfrm>
        </p:spPr>
        <p:txBody>
          <a:bodyPr/>
          <a:lstStyle/>
          <a:p>
            <a:r>
              <a:rPr lang="en-US" dirty="0" smtClean="0"/>
              <a:t>WATER RIGHTS, 101</a:t>
            </a:r>
            <a:endParaRPr lang="en-US" dirty="0"/>
          </a:p>
        </p:txBody>
      </p:sp>
      <p:sp>
        <p:nvSpPr>
          <p:cNvPr id="3" name="Subtitle 2"/>
          <p:cNvSpPr>
            <a:spLocks noGrp="1"/>
          </p:cNvSpPr>
          <p:nvPr>
            <p:ph type="subTitle" idx="1"/>
          </p:nvPr>
        </p:nvSpPr>
        <p:spPr>
          <a:xfrm>
            <a:off x="3429000" y="2895600"/>
            <a:ext cx="5257800" cy="2743200"/>
          </a:xfrm>
        </p:spPr>
        <p:txBody>
          <a:bodyPr>
            <a:normAutofit/>
          </a:bodyPr>
          <a:lstStyle/>
          <a:p>
            <a:endParaRPr lang="en-US" dirty="0" smtClean="0"/>
          </a:p>
          <a:p>
            <a:r>
              <a:rPr lang="en-US" i="1" dirty="0" smtClean="0">
                <a:solidFill>
                  <a:srgbClr val="FF0000"/>
                </a:solidFill>
              </a:rPr>
              <a:t>or</a:t>
            </a:r>
          </a:p>
          <a:p>
            <a:r>
              <a:rPr lang="en-US" dirty="0" smtClean="0">
                <a:solidFill>
                  <a:srgbClr val="FF0000"/>
                </a:solidFill>
              </a:rPr>
              <a:t>What do you mean, </a:t>
            </a:r>
          </a:p>
          <a:p>
            <a:r>
              <a:rPr lang="en-US" dirty="0" smtClean="0">
                <a:solidFill>
                  <a:srgbClr val="FF0000"/>
                </a:solidFill>
              </a:rPr>
              <a:t>I’m out of Water?</a:t>
            </a:r>
            <a:endParaRPr lang="en-US" dirty="0">
              <a:solidFill>
                <a:srgbClr val="FF0000"/>
              </a:solidFill>
            </a:endParaRPr>
          </a:p>
        </p:txBody>
      </p:sp>
      <p:pic>
        <p:nvPicPr>
          <p:cNvPr id="1027" name="Picture 3" descr="C:\Users\cpayne\AppData\Local\Microsoft\Windows\Temporary Internet Files\Content.IE5\JFU0KGMZ\MP90044862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286000"/>
            <a:ext cx="2212496"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696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153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002598"/>
            <a:ext cx="8229600" cy="3721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0960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Table of municipal rights data from DNRC Water Rights Query</a:t>
            </a:r>
            <a:endParaRPr lang="en-US" dirty="0"/>
          </a:p>
        </p:txBody>
      </p:sp>
      <p:pic>
        <p:nvPicPr>
          <p:cNvPr id="614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828800"/>
            <a:ext cx="8153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245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0" i="0" u="none" strike="noStrike" baseline="0" dirty="0" smtClean="0">
                <a:solidFill>
                  <a:srgbClr val="0000FF"/>
                </a:solidFill>
                <a:latin typeface="Arial"/>
              </a:rPr>
              <a:t>A.R.M 36.12.1901 </a:t>
            </a:r>
            <a:r>
              <a:rPr lang="en-US" sz="3200" b="0" i="0" u="none" strike="noStrike" baseline="0" dirty="0" smtClean="0">
                <a:solidFill>
                  <a:srgbClr val="000000"/>
                </a:solidFill>
                <a:latin typeface="Arial"/>
              </a:rPr>
              <a:t>FILING A CHANGE APPLICATION</a:t>
            </a:r>
            <a:endParaRPr lang="en-US" sz="3200" dirty="0"/>
          </a:p>
        </p:txBody>
      </p:sp>
      <p:sp>
        <p:nvSpPr>
          <p:cNvPr id="3" name="Content Placeholder 2"/>
          <p:cNvSpPr>
            <a:spLocks noGrp="1"/>
          </p:cNvSpPr>
          <p:nvPr>
            <p:ph idx="1"/>
          </p:nvPr>
        </p:nvSpPr>
        <p:spPr/>
        <p:txBody>
          <a:bodyPr>
            <a:normAutofit fontScale="25000" lnSpcReduction="20000"/>
          </a:bodyPr>
          <a:lstStyle/>
          <a:p>
            <a:pPr marL="0" indent="0">
              <a:buNone/>
            </a:pPr>
            <a:r>
              <a:rPr lang="en-US" sz="6400" dirty="0" smtClean="0"/>
              <a:t>(1) An applicant who desires to change the point of diversion, place of use, purpose of use, or place of storage of a water right must file an application to change a water right (Form No. 606) and any applicable addendums.</a:t>
            </a:r>
          </a:p>
          <a:p>
            <a:pPr marL="0" indent="0">
              <a:buNone/>
            </a:pPr>
            <a:r>
              <a:rPr lang="en-US" sz="6400" dirty="0" smtClean="0"/>
              <a:t>(2) An application for a temporary change must meet the same rule requirements as those for</a:t>
            </a:r>
          </a:p>
          <a:p>
            <a:pPr marL="0" indent="0">
              <a:buNone/>
            </a:pPr>
            <a:r>
              <a:rPr lang="en-US" sz="6400" dirty="0" smtClean="0"/>
              <a:t>a permanent change application.</a:t>
            </a:r>
          </a:p>
          <a:p>
            <a:pPr marL="0" indent="0">
              <a:buNone/>
            </a:pPr>
            <a:r>
              <a:rPr lang="en-US" sz="6400" dirty="0" smtClean="0"/>
              <a:t>(3) In addition to the change application rules, an applicant proposing to temporarily change</a:t>
            </a:r>
          </a:p>
          <a:p>
            <a:pPr marL="0" indent="0">
              <a:buNone/>
            </a:pPr>
            <a:r>
              <a:rPr lang="en-US" sz="6400" dirty="0" smtClean="0"/>
              <a:t>to </a:t>
            </a:r>
            <a:r>
              <a:rPr lang="en-US" sz="6400" dirty="0" err="1" smtClean="0"/>
              <a:t>instream</a:t>
            </a:r>
            <a:r>
              <a:rPr lang="en-US" sz="6400" dirty="0" smtClean="0"/>
              <a:t> flow must submit the information required under 85-2-407 and 85-2-408, or 85-2-</a:t>
            </a:r>
          </a:p>
          <a:p>
            <a:pPr marL="0" indent="0">
              <a:buNone/>
            </a:pPr>
            <a:r>
              <a:rPr lang="en-US" sz="6400" dirty="0" smtClean="0"/>
              <a:t>436, MCA.</a:t>
            </a:r>
          </a:p>
          <a:p>
            <a:pPr marL="0" indent="0">
              <a:buNone/>
            </a:pPr>
            <a:r>
              <a:rPr lang="en-US" sz="6400" dirty="0" smtClean="0"/>
              <a:t>(4) A change application must contain sufficient factual documentation to constitute probable</a:t>
            </a:r>
          </a:p>
          <a:p>
            <a:pPr marL="0" indent="0">
              <a:buNone/>
            </a:pPr>
            <a:r>
              <a:rPr lang="en-US" sz="6400" dirty="0" smtClean="0"/>
              <a:t>believable facts sufficient to support a reasonable legal theory upon which the department</a:t>
            </a:r>
          </a:p>
          <a:p>
            <a:pPr marL="0" indent="0">
              <a:buNone/>
            </a:pPr>
            <a:r>
              <a:rPr lang="en-US" sz="6400" dirty="0" smtClean="0"/>
              <a:t>should proceed with the application.</a:t>
            </a:r>
          </a:p>
          <a:p>
            <a:pPr marL="0" indent="0">
              <a:buNone/>
            </a:pPr>
            <a:r>
              <a:rPr lang="en-US" sz="6400" dirty="0" smtClean="0"/>
              <a:t>(5) The department must consider historical use in determining whether changing the water</a:t>
            </a:r>
          </a:p>
          <a:p>
            <a:pPr marL="0" indent="0">
              <a:buNone/>
            </a:pPr>
            <a:r>
              <a:rPr lang="en-US" sz="6400" dirty="0" smtClean="0"/>
              <a:t>right would constitute an enlargement in historic use of the original water right.</a:t>
            </a:r>
          </a:p>
          <a:p>
            <a:pPr marL="0" indent="0">
              <a:buNone/>
            </a:pPr>
            <a:r>
              <a:rPr lang="en-US" sz="6400" dirty="0" smtClean="0"/>
              <a:t>(6) Only an owner of record, as shown in the department's water right records, can apply to</a:t>
            </a:r>
          </a:p>
          <a:p>
            <a:pPr marL="0" indent="0">
              <a:buNone/>
            </a:pPr>
            <a:r>
              <a:rPr lang="en-US" sz="6400" dirty="0" smtClean="0"/>
              <a:t>change a water right, except if a change application is for a water right lease pursuant to 85-2-</a:t>
            </a:r>
          </a:p>
          <a:p>
            <a:pPr marL="0" indent="0">
              <a:buNone/>
            </a:pPr>
            <a:r>
              <a:rPr lang="en-US" sz="6400" dirty="0" smtClean="0"/>
              <a:t>436, MCA, the change applicant must be the state of Montana, Department of Fish, Wildlife, and</a:t>
            </a:r>
          </a:p>
          <a:p>
            <a:pPr marL="0" indent="0">
              <a:buNone/>
            </a:pPr>
            <a:r>
              <a:rPr lang="en-US" sz="6400" dirty="0" smtClean="0"/>
              <a:t>Parks.</a:t>
            </a:r>
          </a:p>
        </p:txBody>
      </p:sp>
    </p:spTree>
    <p:extLst>
      <p:ext uri="{BB962C8B-B14F-4D97-AF65-F5344CB8AC3E}">
        <p14:creationId xmlns:p14="http://schemas.microsoft.com/office/powerpoint/2010/main" val="586146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1143000"/>
          </a:xfrm>
        </p:spPr>
        <p:txBody>
          <a:bodyPr>
            <a:normAutofit fontScale="90000"/>
          </a:bodyPr>
          <a:lstStyle/>
          <a:p>
            <a:r>
              <a:rPr lang="en-US" dirty="0" smtClean="0"/>
              <a:t>36.12.1901 FILING A CHANGE APPLICATION (continued)</a:t>
            </a:r>
            <a:br>
              <a:rPr lang="en-US" dirty="0" smtClean="0"/>
            </a:b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(7) Multiple water rights may be changed on one application if upon completion of a </a:t>
            </a:r>
            <a:r>
              <a:rPr lang="en-US" dirty="0" err="1" smtClean="0"/>
              <a:t>project,the</a:t>
            </a:r>
            <a:r>
              <a:rPr lang="en-US" dirty="0" smtClean="0"/>
              <a:t> diversion, place of use, purpose, and storage information will be exactly the same for each water right.</a:t>
            </a:r>
          </a:p>
          <a:p>
            <a:pPr marL="0" indent="0">
              <a:buNone/>
            </a:pPr>
            <a:r>
              <a:rPr lang="en-US" dirty="0" smtClean="0"/>
              <a:t>(8) The legal descriptions for the point of diversion and place of use must be identified as required in ARM 36.12.110.</a:t>
            </a:r>
          </a:p>
          <a:p>
            <a:pPr marL="0" indent="0">
              <a:buNone/>
            </a:pPr>
            <a:r>
              <a:rPr lang="en-US" dirty="0" smtClean="0"/>
              <a:t>9) Flow rate (in </a:t>
            </a:r>
            <a:r>
              <a:rPr lang="en-US" dirty="0" err="1" smtClean="0"/>
              <a:t>gpm</a:t>
            </a:r>
            <a:r>
              <a:rPr lang="en-US" dirty="0" smtClean="0"/>
              <a:t> or </a:t>
            </a:r>
            <a:r>
              <a:rPr lang="en-US" dirty="0" err="1" smtClean="0"/>
              <a:t>cfs</a:t>
            </a:r>
            <a:r>
              <a:rPr lang="en-US" dirty="0" smtClean="0"/>
              <a:t>), volume (in acre-feet), or reservoir capacity (in acre-feet) will be rounded to the nearest tenth.</a:t>
            </a:r>
          </a:p>
          <a:p>
            <a:pPr marL="0" indent="0">
              <a:buNone/>
            </a:pPr>
            <a:r>
              <a:rPr lang="en-US" dirty="0" smtClean="0"/>
              <a:t>(10) The application must contain a narrative explaining the specific details of the requested water right change and why it is being requested.</a:t>
            </a:r>
          </a:p>
          <a:p>
            <a:pPr marL="0" indent="0">
              <a:buNone/>
            </a:pPr>
            <a:r>
              <a:rPr lang="en-US" dirty="0" smtClean="0"/>
              <a:t>(11) The proposed diverted flow rate and diverted volume of water must be identified for each changed right.</a:t>
            </a:r>
          </a:p>
          <a:p>
            <a:pPr marL="0" indent="0">
              <a:buNone/>
            </a:pPr>
            <a:r>
              <a:rPr lang="en-US" dirty="0" smtClean="0"/>
              <a:t>(12) The time needed to complete and put the changed project into operation must be identified. Information must be included in the application materials that justify the requested time. The justification must include information that would lead a person not familiar with the project to conclude the period requested is reasonable and needed to complete the change and put the changed water right to use.</a:t>
            </a:r>
            <a:endParaRPr lang="en-US" dirty="0"/>
          </a:p>
        </p:txBody>
      </p:sp>
    </p:spTree>
    <p:extLst>
      <p:ext uri="{BB962C8B-B14F-4D97-AF65-F5344CB8AC3E}">
        <p14:creationId xmlns:p14="http://schemas.microsoft.com/office/powerpoint/2010/main" val="824364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0"/>
            <a:ext cx="8305800" cy="2743200"/>
          </a:xfrm>
        </p:spPr>
        <p:txBody>
          <a:bodyPr>
            <a:normAutofit fontScale="90000"/>
          </a:bodyPr>
          <a:lstStyle/>
          <a:p>
            <a:pPr algn="l"/>
            <a:r>
              <a:rPr lang="en-US" dirty="0" smtClean="0"/>
              <a:t>DNRC personnel are very helpful, but the </a:t>
            </a:r>
            <a:r>
              <a:rPr lang="en-US" u="sng" dirty="0" smtClean="0"/>
              <a:t>Claimant</a:t>
            </a:r>
            <a:r>
              <a:rPr lang="en-US" dirty="0" smtClean="0"/>
              <a:t> must substantiate historic use and records showing that the change will not effect other water users.</a:t>
            </a:r>
            <a:endParaRPr lang="en-US" dirty="0"/>
          </a:p>
        </p:txBody>
      </p:sp>
      <p:pic>
        <p:nvPicPr>
          <p:cNvPr id="7172"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81000"/>
            <a:ext cx="5943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69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Town of Manhattan v. DNRC </a:t>
            </a:r>
            <a:br>
              <a:rPr lang="en-US" dirty="0" smtClean="0"/>
            </a:br>
            <a:r>
              <a:rPr lang="en-US" dirty="0" smtClean="0"/>
              <a:t>2012 MT 81</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Although historic use information required by DNRC must be no more than necessary to meet the statutory analysis required by 85-2-402 MCA, the change </a:t>
            </a:r>
            <a:r>
              <a:rPr lang="en-US" dirty="0"/>
              <a:t>a</a:t>
            </a:r>
            <a:r>
              <a:rPr lang="en-US" dirty="0" smtClean="0"/>
              <a:t>pplication must be “correct and complete” including requisite information on the town’s historic use of water prior to July 1, 1973.</a:t>
            </a:r>
          </a:p>
          <a:p>
            <a:pPr marL="0" indent="0">
              <a:buNone/>
            </a:pPr>
            <a:endParaRPr lang="en-US" dirty="0"/>
          </a:p>
          <a:p>
            <a:pPr marL="0" indent="0" algn="ctr">
              <a:buNone/>
            </a:pPr>
            <a:r>
              <a:rPr lang="en-US" dirty="0" smtClean="0"/>
              <a:t>The DNRC makes the call on what is</a:t>
            </a:r>
          </a:p>
          <a:p>
            <a:pPr marL="0" indent="0" algn="ctr">
              <a:buNone/>
            </a:pPr>
            <a:r>
              <a:rPr lang="en-US" dirty="0" smtClean="0"/>
              <a:t> “correct and complete!”</a:t>
            </a:r>
          </a:p>
          <a:p>
            <a:pPr marL="0" indent="0">
              <a:buNone/>
            </a:pPr>
            <a:endParaRPr lang="en-US" dirty="0"/>
          </a:p>
        </p:txBody>
      </p:sp>
    </p:spTree>
    <p:extLst>
      <p:ext uri="{BB962C8B-B14F-4D97-AF65-F5344CB8AC3E}">
        <p14:creationId xmlns:p14="http://schemas.microsoft.com/office/powerpoint/2010/main" val="3270739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DREADED Abandonment Issue</a:t>
            </a:r>
            <a:endParaRPr lang="en-US" dirty="0"/>
          </a:p>
        </p:txBody>
      </p:sp>
      <p:pic>
        <p:nvPicPr>
          <p:cNvPr id="9218" name="Picture 2" descr="C:\Users\cpayne\AppData\Local\Microsoft\Windows\Temporary Internet Files\Content.IE5\OF01O5R7\MC900389978[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524000"/>
            <a:ext cx="4800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82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Seminole Case on Abandonment</a:t>
            </a:r>
            <a:endParaRPr lang="en-US" dirty="0"/>
          </a:p>
        </p:txBody>
      </p:sp>
      <p:sp>
        <p:nvSpPr>
          <p:cNvPr id="3" name="Content Placeholder 2"/>
          <p:cNvSpPr>
            <a:spLocks noGrp="1"/>
          </p:cNvSpPr>
          <p:nvPr>
            <p:ph idx="1"/>
          </p:nvPr>
        </p:nvSpPr>
        <p:spPr/>
        <p:txBody>
          <a:bodyPr/>
          <a:lstStyle/>
          <a:p>
            <a:pPr marL="0" indent="0">
              <a:buNone/>
            </a:pPr>
            <a:r>
              <a:rPr lang="en-US" dirty="0" smtClean="0"/>
              <a:t>79 Ranch, Inc. v. </a:t>
            </a:r>
            <a:r>
              <a:rPr lang="en-US" dirty="0" err="1" smtClean="0"/>
              <a:t>Pitsch</a:t>
            </a:r>
            <a:r>
              <a:rPr lang="en-US" dirty="0" smtClean="0"/>
              <a:t> (1983) 204 Mont. 426</a:t>
            </a:r>
          </a:p>
          <a:p>
            <a:pPr marL="0" indent="0">
              <a:buNone/>
            </a:pPr>
            <a:r>
              <a:rPr lang="en-US" dirty="0"/>
              <a:t>	</a:t>
            </a:r>
            <a:endParaRPr lang="en-US" dirty="0" smtClean="0"/>
          </a:p>
          <a:p>
            <a:pPr marL="0" indent="0">
              <a:buNone/>
            </a:pPr>
            <a:r>
              <a:rPr lang="en-US" dirty="0" smtClean="0"/>
              <a:t>Two elements are necessary for the abandonment of a water right:</a:t>
            </a:r>
          </a:p>
          <a:p>
            <a:pPr marL="0" indent="0">
              <a:buNone/>
            </a:pPr>
            <a:endParaRPr lang="en-US" dirty="0" smtClean="0"/>
          </a:p>
          <a:p>
            <a:pPr marL="0" indent="0" algn="ctr">
              <a:buNone/>
            </a:pPr>
            <a:r>
              <a:rPr lang="en-US" dirty="0" smtClean="0"/>
              <a:t>1.  Non-use of the water for a significant period, AND</a:t>
            </a:r>
          </a:p>
          <a:p>
            <a:pPr marL="0" indent="0">
              <a:buNone/>
            </a:pPr>
            <a:r>
              <a:rPr lang="en-US" dirty="0" smtClean="0"/>
              <a:t>2.  The intent to abandon the water right.</a:t>
            </a:r>
            <a:endParaRPr lang="en-US" dirty="0"/>
          </a:p>
        </p:txBody>
      </p:sp>
    </p:spTree>
    <p:extLst>
      <p:ext uri="{BB962C8B-B14F-4D97-AF65-F5344CB8AC3E}">
        <p14:creationId xmlns:p14="http://schemas.microsoft.com/office/powerpoint/2010/main" val="4131649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of Deer Lodge Water Rights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Water Master determined that the City </a:t>
            </a:r>
            <a:r>
              <a:rPr lang="en-US" dirty="0" smtClean="0"/>
              <a:t>had </a:t>
            </a:r>
            <a:r>
              <a:rPr lang="en-US" dirty="0" smtClean="0"/>
              <a:t>abandoned two of its </a:t>
            </a:r>
            <a:r>
              <a:rPr lang="en-US" dirty="0" smtClean="0"/>
              <a:t>pre-1973 water right claims by failing to use the </a:t>
            </a:r>
            <a:r>
              <a:rPr lang="en-US" dirty="0" smtClean="0"/>
              <a:t>water</a:t>
            </a:r>
            <a:r>
              <a:rPr lang="en-US" dirty="0" smtClean="0"/>
              <a:t> </a:t>
            </a:r>
            <a:r>
              <a:rPr lang="en-US" dirty="0" smtClean="0"/>
              <a:t>for over 23 years.</a:t>
            </a:r>
          </a:p>
          <a:p>
            <a:pPr marL="0" indent="0">
              <a:buNone/>
            </a:pPr>
            <a:endParaRPr lang="en-US" dirty="0"/>
          </a:p>
          <a:p>
            <a:pPr marL="0" indent="0">
              <a:buNone/>
            </a:pPr>
            <a:r>
              <a:rPr lang="en-US" dirty="0" smtClean="0"/>
              <a:t>City was unable to rebut the presumption of abandonment, where the only evidence presented was that the two water rights had been carried as assets on the city books during the 23 years prior to July 1, 1973. </a:t>
            </a:r>
            <a:endParaRPr lang="en-US" dirty="0"/>
          </a:p>
        </p:txBody>
      </p:sp>
    </p:spTree>
    <p:extLst>
      <p:ext uri="{BB962C8B-B14F-4D97-AF65-F5344CB8AC3E}">
        <p14:creationId xmlns:p14="http://schemas.microsoft.com/office/powerpoint/2010/main" val="621708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2620962"/>
          </a:xfrm>
        </p:spPr>
        <p:txBody>
          <a:bodyPr>
            <a:normAutofit fontScale="90000"/>
          </a:bodyPr>
          <a:lstStyle/>
          <a:p>
            <a:r>
              <a:rPr lang="en-US" dirty="0" smtClean="0">
                <a:latin typeface="Baskerville Old Face" panose="02020602080505020303" pitchFamily="18" charset="0"/>
              </a:rPr>
              <a:t>Helena’s Historic Rights On Ten Mile Creek Declared “Abandoned”</a:t>
            </a:r>
            <a:br>
              <a:rPr lang="en-US" dirty="0" smtClean="0">
                <a:latin typeface="Baskerville Old Face" panose="02020602080505020303" pitchFamily="18" charset="0"/>
              </a:rPr>
            </a:br>
            <a:r>
              <a:rPr lang="en-US" dirty="0" smtClean="0">
                <a:latin typeface="Baskerville Old Face" panose="02020602080505020303" pitchFamily="18" charset="0"/>
              </a:rPr>
              <a:t>By Water Master</a:t>
            </a:r>
            <a:endParaRPr lang="en-US" dirty="0">
              <a:latin typeface="Baskerville Old Face" panose="02020602080505020303" pitchFamily="18" charset="0"/>
            </a:endParaRPr>
          </a:p>
        </p:txBody>
      </p:sp>
      <p:sp>
        <p:nvSpPr>
          <p:cNvPr id="5" name="Content Placeholder 4"/>
          <p:cNvSpPr>
            <a:spLocks noGrp="1"/>
          </p:cNvSpPr>
          <p:nvPr>
            <p:ph idx="1"/>
          </p:nvPr>
        </p:nvSpPr>
        <p:spPr>
          <a:xfrm>
            <a:off x="914400" y="3962400"/>
            <a:ext cx="7315200" cy="2163763"/>
          </a:xfrm>
        </p:spPr>
        <p:txBody>
          <a:bodyPr>
            <a:normAutofit/>
          </a:bodyPr>
          <a:lstStyle/>
          <a:p>
            <a:pPr marL="0" indent="0" algn="ctr">
              <a:buNone/>
            </a:pPr>
            <a:r>
              <a:rPr lang="en-US" sz="3600" dirty="0" smtClean="0">
                <a:latin typeface="Baskerville Old Face" panose="02020602080505020303" pitchFamily="18" charset="0"/>
              </a:rPr>
              <a:t>Or,</a:t>
            </a:r>
          </a:p>
          <a:p>
            <a:pPr marL="0" indent="0" algn="ctr">
              <a:buNone/>
            </a:pPr>
            <a:r>
              <a:rPr lang="en-US" sz="3600" dirty="0" smtClean="0">
                <a:latin typeface="Baskerville Old Face" panose="02020602080505020303" pitchFamily="18" charset="0"/>
              </a:rPr>
              <a:t>It’s Time to Call in the Cavalry</a:t>
            </a:r>
            <a:endParaRPr lang="en-US" sz="3600" dirty="0">
              <a:latin typeface="Baskerville Old Face" panose="02020602080505020303" pitchFamily="18" charset="0"/>
            </a:endParaRPr>
          </a:p>
        </p:txBody>
      </p:sp>
    </p:spTree>
    <p:extLst>
      <p:ext uri="{BB962C8B-B14F-4D97-AF65-F5344CB8AC3E}">
        <p14:creationId xmlns:p14="http://schemas.microsoft.com/office/powerpoint/2010/main" val="2852641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Montana Water Use Act</a:t>
            </a:r>
            <a:br>
              <a:rPr lang="en-US" dirty="0" smtClean="0"/>
            </a:br>
            <a:r>
              <a:rPr lang="en-US" dirty="0" smtClean="0"/>
              <a:t>effective July 1, 1973</a:t>
            </a:r>
            <a:endParaRPr lang="en-US" dirty="0"/>
          </a:p>
        </p:txBody>
      </p:sp>
      <p:sp>
        <p:nvSpPr>
          <p:cNvPr id="3" name="Content Placeholder 2"/>
          <p:cNvSpPr>
            <a:spLocks noGrp="1"/>
          </p:cNvSpPr>
          <p:nvPr>
            <p:ph idx="1"/>
          </p:nvPr>
        </p:nvSpPr>
        <p:spPr/>
        <p:txBody>
          <a:bodyPr>
            <a:normAutofit lnSpcReduction="10000"/>
          </a:bodyPr>
          <a:lstStyle/>
          <a:p>
            <a:r>
              <a:rPr lang="en-US" dirty="0" smtClean="0"/>
              <a:t>All water rights existing prior to July 1, 1973, are to be finalized through a statewide adjudication process in state courts.  These rights are protected by the 1972 Montana Constitution and are referred to as “Existing Rights”.  </a:t>
            </a:r>
          </a:p>
          <a:p>
            <a:r>
              <a:rPr lang="en-US" dirty="0" smtClean="0"/>
              <a:t>Water uses after June 30, 1973 are administered by the DNRC through a permit system.</a:t>
            </a:r>
          </a:p>
        </p:txBody>
      </p:sp>
    </p:spTree>
    <p:extLst>
      <p:ext uri="{BB962C8B-B14F-4D97-AF65-F5344CB8AC3E}">
        <p14:creationId xmlns:p14="http://schemas.microsoft.com/office/powerpoint/2010/main" val="264186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944562"/>
          </a:xfrm>
        </p:spPr>
        <p:txBody>
          <a:bodyPr>
            <a:normAutofit/>
          </a:bodyPr>
          <a:lstStyle/>
          <a:p>
            <a:pPr algn="l"/>
            <a:r>
              <a:rPr lang="en-US" sz="2400" u="sng" dirty="0" smtClean="0"/>
              <a:t>MCA 85-2-227</a:t>
            </a:r>
            <a:r>
              <a:rPr lang="en-US" sz="2400" u="sng" dirty="0"/>
              <a:t>.</a:t>
            </a:r>
            <a:r>
              <a:rPr lang="en-US" sz="2400" dirty="0"/>
              <a:t> </a:t>
            </a:r>
            <a:r>
              <a:rPr lang="en-US" sz="2000" dirty="0"/>
              <a:t>Claim to constitute prima facie evidence -- relevant evidence -- abandonment </a:t>
            </a:r>
            <a:r>
              <a:rPr lang="en-US" sz="2000" dirty="0" smtClean="0"/>
              <a:t>--criteria </a:t>
            </a:r>
            <a:r>
              <a:rPr lang="en-US" sz="2000" dirty="0"/>
              <a:t>for presumption of municipal </a:t>
            </a:r>
            <a:r>
              <a:rPr lang="en-US" sz="2000" dirty="0" err="1" smtClean="0"/>
              <a:t>nonabandonment</a:t>
            </a:r>
            <a:endParaRPr lang="en-US" sz="2000" dirty="0"/>
          </a:p>
        </p:txBody>
      </p:sp>
      <p:sp>
        <p:nvSpPr>
          <p:cNvPr id="4" name="Content Placeholder 3"/>
          <p:cNvSpPr>
            <a:spLocks noGrp="1"/>
          </p:cNvSpPr>
          <p:nvPr>
            <p:ph idx="1"/>
          </p:nvPr>
        </p:nvSpPr>
        <p:spPr>
          <a:xfrm>
            <a:off x="152400" y="1371600"/>
            <a:ext cx="8839200" cy="4525963"/>
          </a:xfrm>
        </p:spPr>
        <p:txBody>
          <a:bodyPr>
            <a:noAutofit/>
          </a:bodyPr>
          <a:lstStyle/>
          <a:p>
            <a:pPr marL="0" indent="0">
              <a:buNone/>
            </a:pPr>
            <a:r>
              <a:rPr lang="en-US" sz="2000" dirty="0"/>
              <a:t>(3) Subject to the provisions of subsection (4), a water judge may determine all or part of an </a:t>
            </a:r>
            <a:r>
              <a:rPr lang="en-US" sz="2000" dirty="0" smtClean="0"/>
              <a:t>existing water </a:t>
            </a:r>
            <a:r>
              <a:rPr lang="en-US" sz="2000" dirty="0"/>
              <a:t>right to be abandoned based on a </a:t>
            </a:r>
            <a:r>
              <a:rPr lang="en-US" sz="2000" dirty="0" smtClean="0"/>
              <a:t>consideration </a:t>
            </a:r>
            <a:r>
              <a:rPr lang="en-US" sz="2000" dirty="0"/>
              <a:t>of all admissible evidence that is </a:t>
            </a:r>
            <a:r>
              <a:rPr lang="en-US" sz="2000" dirty="0" smtClean="0"/>
              <a:t>relevant, including</a:t>
            </a:r>
            <a:r>
              <a:rPr lang="en-US" sz="2000" dirty="0"/>
              <a:t>, without limitation, evidence relating to acts or intent occurring in whole or in part after July </a:t>
            </a:r>
            <a:r>
              <a:rPr lang="en-US" sz="2000" dirty="0" smtClean="0"/>
              <a:t>1, 1973</a:t>
            </a:r>
            <a:r>
              <a:rPr lang="en-US" sz="2000" dirty="0"/>
              <a:t>.</a:t>
            </a:r>
          </a:p>
          <a:p>
            <a:pPr marL="0" indent="0">
              <a:buNone/>
            </a:pPr>
            <a:r>
              <a:rPr lang="en-US" sz="2000" dirty="0"/>
              <a:t>(4) In a determination of abandonment made under subsection (3), the legislature finds that a </a:t>
            </a:r>
            <a:r>
              <a:rPr lang="en-US" sz="2000" dirty="0" smtClean="0"/>
              <a:t>water right </a:t>
            </a:r>
            <a:r>
              <a:rPr lang="en-US" sz="2000" dirty="0"/>
              <a:t>that is claimed for municipal use by a city, town, or other public or private entity that operates </a:t>
            </a:r>
            <a:r>
              <a:rPr lang="en-US" sz="2000" dirty="0" smtClean="0"/>
              <a:t>a public </a:t>
            </a:r>
            <a:r>
              <a:rPr lang="en-US" sz="2000" dirty="0"/>
              <a:t>water supply system, as defined in 75-6-102, </a:t>
            </a:r>
            <a:r>
              <a:rPr lang="en-US" sz="2000" u="sng" dirty="0"/>
              <a:t>is presumed to not be abandoned </a:t>
            </a:r>
            <a:r>
              <a:rPr lang="en-US" sz="2000" dirty="0"/>
              <a:t>if the city, town, </a:t>
            </a:r>
            <a:r>
              <a:rPr lang="en-US" sz="2000" dirty="0" smtClean="0"/>
              <a:t>or other </a:t>
            </a:r>
            <a:r>
              <a:rPr lang="en-US" sz="2000" dirty="0"/>
              <a:t>private or public entity has used any part of the water right or municipal water supply and there </a:t>
            </a:r>
            <a:r>
              <a:rPr lang="en-US" sz="2000" dirty="0" smtClean="0"/>
              <a:t>is admissible </a:t>
            </a:r>
            <a:r>
              <a:rPr lang="en-US" sz="2000" dirty="0"/>
              <a:t>evidence that the city, town, or other public or private entity also has:</a:t>
            </a:r>
          </a:p>
          <a:p>
            <a:pPr marL="0" indent="0">
              <a:buNone/>
            </a:pPr>
            <a:r>
              <a:rPr lang="en-US" sz="2000" dirty="0"/>
              <a:t>(a) obtained a filtration waiver under the federal Safe Drinking Water Act, 42 U.S.C. 300(f), et seq.;</a:t>
            </a:r>
          </a:p>
          <a:p>
            <a:pPr marL="0" indent="0">
              <a:buNone/>
            </a:pPr>
            <a:r>
              <a:rPr lang="en-US" sz="2000" dirty="0"/>
              <a:t>(b) acquired, constructed, or regularly maintained diversion or conveyance structures for the future</a:t>
            </a:r>
          </a:p>
          <a:p>
            <a:pPr marL="0" indent="0">
              <a:buNone/>
            </a:pPr>
            <a:r>
              <a:rPr lang="en-US" sz="2000" dirty="0"/>
              <a:t>municipal use of the water </a:t>
            </a:r>
            <a:r>
              <a:rPr lang="en-US" sz="2000" dirty="0" smtClean="0"/>
              <a:t>right</a:t>
            </a:r>
            <a:r>
              <a:rPr lang="en-US" sz="2000" dirty="0"/>
              <a:t>;</a:t>
            </a:r>
          </a:p>
        </p:txBody>
      </p:sp>
    </p:spTree>
    <p:extLst>
      <p:ext uri="{BB962C8B-B14F-4D97-AF65-F5344CB8AC3E}">
        <p14:creationId xmlns:p14="http://schemas.microsoft.com/office/powerpoint/2010/main" val="1788442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14400"/>
          </a:xfrm>
        </p:spPr>
        <p:txBody>
          <a:bodyPr>
            <a:noAutofit/>
          </a:bodyPr>
          <a:lstStyle/>
          <a:p>
            <a:r>
              <a:rPr lang="en-US" sz="2400" dirty="0" smtClean="0"/>
              <a:t>MCA </a:t>
            </a:r>
            <a:r>
              <a:rPr lang="en-US" sz="2400" dirty="0"/>
              <a:t>85-2-227. </a:t>
            </a:r>
            <a:r>
              <a:rPr lang="en-US" sz="2400" dirty="0" smtClean="0"/>
              <a:t>  Claim </a:t>
            </a:r>
            <a:r>
              <a:rPr lang="en-US" sz="2400" dirty="0"/>
              <a:t>to constitute </a:t>
            </a:r>
            <a:r>
              <a:rPr lang="en-US" sz="2400" dirty="0" smtClean="0"/>
              <a:t>prima </a:t>
            </a:r>
            <a:r>
              <a:rPr lang="en-US" sz="2400" dirty="0"/>
              <a:t>facie evidence -- relevant evidence -- abandonment --criteria for presumption of municipal </a:t>
            </a:r>
            <a:r>
              <a:rPr lang="en-US" sz="2400" dirty="0" err="1" smtClean="0"/>
              <a:t>nonabandonment</a:t>
            </a:r>
            <a:r>
              <a:rPr lang="en-US" sz="2400" dirty="0" smtClean="0"/>
              <a:t> (continued)</a:t>
            </a:r>
            <a:endParaRPr lang="en-US" sz="2400"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(c) conducted a formal study, prepared by a registered professional engineer or qualified </a:t>
            </a:r>
            <a:r>
              <a:rPr lang="en-US" dirty="0" smtClean="0"/>
              <a:t>consulting firm</a:t>
            </a:r>
            <a:r>
              <a:rPr lang="en-US" dirty="0"/>
              <a:t>, that includes a specific assessment that using the water right for municipal supply is feasible </a:t>
            </a:r>
            <a:r>
              <a:rPr lang="en-US" dirty="0" smtClean="0"/>
              <a:t>and that </a:t>
            </a:r>
            <a:r>
              <a:rPr lang="en-US" dirty="0"/>
              <a:t>the amount of the water right is reasonable for foreseeable future needs; or</a:t>
            </a:r>
          </a:p>
          <a:p>
            <a:pPr marL="0" indent="0">
              <a:buNone/>
            </a:pPr>
            <a:r>
              <a:rPr lang="en-US" dirty="0"/>
              <a:t>(d) maintained facilities connected to the municipal water supply system to apply the water right to:</a:t>
            </a:r>
          </a:p>
          <a:p>
            <a:pPr marL="0" indent="0">
              <a:buNone/>
            </a:pPr>
            <a:r>
              <a:rPr lang="en-US" dirty="0" smtClean="0"/>
              <a:t>        (</a:t>
            </a:r>
            <a:r>
              <a:rPr lang="en-US" dirty="0" err="1"/>
              <a:t>i</a:t>
            </a:r>
            <a:r>
              <a:rPr lang="en-US" dirty="0"/>
              <a:t>) an emergency municipal water supply;</a:t>
            </a:r>
          </a:p>
          <a:p>
            <a:pPr marL="0" indent="0">
              <a:buNone/>
            </a:pPr>
            <a:r>
              <a:rPr lang="en-US" dirty="0" smtClean="0"/>
              <a:t>        (</a:t>
            </a:r>
            <a:r>
              <a:rPr lang="en-US" dirty="0"/>
              <a:t>ii) a supplemental municipal water supply; or</a:t>
            </a:r>
          </a:p>
          <a:p>
            <a:pPr marL="0" indent="0">
              <a:buNone/>
            </a:pPr>
            <a:r>
              <a:rPr lang="en-US" dirty="0" smtClean="0"/>
              <a:t>        (</a:t>
            </a:r>
            <a:r>
              <a:rPr lang="en-US" dirty="0"/>
              <a:t>iii) any other use approved by the department under </a:t>
            </a:r>
            <a:r>
              <a:rPr lang="en-US" dirty="0" smtClean="0"/>
              <a:t>              Title </a:t>
            </a:r>
            <a:r>
              <a:rPr lang="en-US" dirty="0"/>
              <a:t>85, chapter 2, part 4.</a:t>
            </a:r>
          </a:p>
        </p:txBody>
      </p:sp>
    </p:spTree>
    <p:extLst>
      <p:ext uri="{BB962C8B-B14F-4D97-AF65-F5344CB8AC3E}">
        <p14:creationId xmlns:p14="http://schemas.microsoft.com/office/powerpoint/2010/main" val="1271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WARNING:  DO NOT THROW EVERYTHING AWAY!</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Significant City archival documents used by Helena:</a:t>
            </a:r>
          </a:p>
          <a:p>
            <a:r>
              <a:rPr lang="en-US" dirty="0" smtClean="0"/>
              <a:t>1929 Chas. T. Main Engineering Report</a:t>
            </a:r>
          </a:p>
          <a:p>
            <a:r>
              <a:rPr lang="en-US" dirty="0" smtClean="0"/>
              <a:t>1925 Report on Fire Defense System</a:t>
            </a:r>
          </a:p>
          <a:p>
            <a:r>
              <a:rPr lang="en-US" dirty="0" smtClean="0"/>
              <a:t>Various City Commission Hearing Minutes related to passing bond issues for improvement to water facilities</a:t>
            </a:r>
          </a:p>
          <a:p>
            <a:r>
              <a:rPr lang="en-US" dirty="0" smtClean="0"/>
              <a:t>1943 US Engineer Office Flow Diagrams</a:t>
            </a:r>
          </a:p>
          <a:p>
            <a:r>
              <a:rPr lang="en-US" dirty="0" smtClean="0"/>
              <a:t>Drawings and Plans for improvements</a:t>
            </a:r>
            <a:endParaRPr lang="en-US" dirty="0"/>
          </a:p>
        </p:txBody>
      </p:sp>
    </p:spTree>
    <p:extLst>
      <p:ext uri="{BB962C8B-B14F-4D97-AF65-F5344CB8AC3E}">
        <p14:creationId xmlns:p14="http://schemas.microsoft.com/office/powerpoint/2010/main" val="816138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Sources of Historic Documents:</a:t>
            </a:r>
            <a:endParaRPr lang="en-US" dirty="0"/>
          </a:p>
        </p:txBody>
      </p:sp>
      <p:sp>
        <p:nvSpPr>
          <p:cNvPr id="3" name="Content Placeholder 2"/>
          <p:cNvSpPr>
            <a:spLocks noGrp="1"/>
          </p:cNvSpPr>
          <p:nvPr>
            <p:ph idx="1"/>
          </p:nvPr>
        </p:nvSpPr>
        <p:spPr/>
        <p:txBody>
          <a:bodyPr/>
          <a:lstStyle/>
          <a:p>
            <a:r>
              <a:rPr lang="en-US" dirty="0" smtClean="0"/>
              <a:t>Newspaper archives in local library</a:t>
            </a:r>
          </a:p>
          <a:p>
            <a:pPr lvl="1"/>
            <a:r>
              <a:rPr lang="en-US" dirty="0" smtClean="0"/>
              <a:t>Passage of bond issues to fight typhoid fever epidemic caused by open sewers.</a:t>
            </a:r>
          </a:p>
          <a:p>
            <a:pPr lvl="1"/>
            <a:r>
              <a:rPr lang="en-US" dirty="0" smtClean="0"/>
              <a:t>Classified ad for lease of 200 MI of water to local farmer.</a:t>
            </a:r>
          </a:p>
          <a:p>
            <a:r>
              <a:rPr lang="en-US" dirty="0" smtClean="0"/>
              <a:t>Montana Historical Society</a:t>
            </a:r>
          </a:p>
          <a:p>
            <a:pPr lvl="1"/>
            <a:r>
              <a:rPr lang="en-US" dirty="0" smtClean="0"/>
              <a:t>Aerial Photographs of Helena during time of concern</a:t>
            </a:r>
          </a:p>
          <a:p>
            <a:pPr lvl="1"/>
            <a:endParaRPr lang="en-US" dirty="0"/>
          </a:p>
        </p:txBody>
      </p:sp>
    </p:spTree>
    <p:extLst>
      <p:ext uri="{BB962C8B-B14F-4D97-AF65-F5344CB8AC3E}">
        <p14:creationId xmlns:p14="http://schemas.microsoft.com/office/powerpoint/2010/main" val="3710910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All, Folks.</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620000"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788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43436" y="381000"/>
            <a:ext cx="5857128"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3304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Lesson of Water Rights</a:t>
            </a:r>
            <a:endParaRPr lang="en-US" dirty="0"/>
          </a:p>
        </p:txBody>
      </p:sp>
      <p:sp>
        <p:nvSpPr>
          <p:cNvPr id="3" name="Content Placeholder 2"/>
          <p:cNvSpPr>
            <a:spLocks noGrp="1"/>
          </p:cNvSpPr>
          <p:nvPr>
            <p:ph idx="1"/>
          </p:nvPr>
        </p:nvSpPr>
        <p:spPr/>
        <p:txBody>
          <a:bodyPr/>
          <a:lstStyle/>
          <a:p>
            <a:r>
              <a:rPr lang="en-US" dirty="0" smtClean="0"/>
              <a:t>First in Time is First In Right</a:t>
            </a:r>
          </a:p>
          <a:p>
            <a:pPr lvl="1"/>
            <a:r>
              <a:rPr lang="en-US" dirty="0" smtClean="0"/>
              <a:t>Date of priority is a key element</a:t>
            </a:r>
          </a:p>
          <a:p>
            <a:pPr lvl="1"/>
            <a:r>
              <a:rPr lang="en-US" dirty="0" smtClean="0"/>
              <a:t>Municipalities do not get special consideration</a:t>
            </a:r>
          </a:p>
          <a:p>
            <a:pPr lvl="1"/>
            <a:r>
              <a:rPr lang="en-US" dirty="0" smtClean="0"/>
              <a:t>The legislature has provided ONE exception</a:t>
            </a:r>
            <a:endParaRPr lang="en-US" dirty="0"/>
          </a:p>
        </p:txBody>
      </p:sp>
    </p:spTree>
    <p:extLst>
      <p:ext uri="{BB962C8B-B14F-4D97-AF65-F5344CB8AC3E}">
        <p14:creationId xmlns:p14="http://schemas.microsoft.com/office/powerpoint/2010/main" val="1132897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28600"/>
            <a:ext cx="6629399"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3166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304800"/>
            <a:ext cx="8839200" cy="6172200"/>
          </a:xfrm>
        </p:spPr>
        <p:txBody>
          <a:bodyPr>
            <a:noAutofit/>
          </a:bodyPr>
          <a:lstStyle/>
          <a:p>
            <a:pPr marL="0" indent="0">
              <a:buNone/>
            </a:pPr>
            <a:r>
              <a:rPr lang="en-US" sz="2700" b="0" i="0" u="none" strike="noStrike" baseline="0" dirty="0" smtClean="0">
                <a:solidFill>
                  <a:srgbClr val="000000"/>
                </a:solidFill>
                <a:latin typeface="Times New Roman"/>
              </a:rPr>
              <a:t>85-2-102. Definitions. Unless the context requires otherwise, in this chapter, the following definitions</a:t>
            </a:r>
            <a:r>
              <a:rPr lang="en-US" sz="2700" b="0" i="0" u="none" strike="noStrike" dirty="0" smtClean="0">
                <a:solidFill>
                  <a:srgbClr val="000000"/>
                </a:solidFill>
                <a:latin typeface="Times New Roman"/>
              </a:rPr>
              <a:t> </a:t>
            </a:r>
            <a:r>
              <a:rPr lang="en-US" sz="2700" b="0" i="0" u="none" strike="noStrike" baseline="0" dirty="0" smtClean="0">
                <a:solidFill>
                  <a:srgbClr val="000000"/>
                </a:solidFill>
                <a:latin typeface="Times New Roman"/>
              </a:rPr>
              <a:t>apply:</a:t>
            </a:r>
          </a:p>
          <a:p>
            <a:pPr marL="0" indent="0">
              <a:buNone/>
            </a:pPr>
            <a:r>
              <a:rPr lang="en-US" sz="2700" b="0" i="0" u="none" strike="noStrike" baseline="0" dirty="0" smtClean="0">
                <a:solidFill>
                  <a:srgbClr val="000000"/>
                </a:solidFill>
                <a:latin typeface="Times New Roman"/>
              </a:rPr>
              <a:t>(1) "</a:t>
            </a:r>
            <a:r>
              <a:rPr lang="en-US" sz="2700" b="0" i="0" u="sng" strike="noStrike" baseline="0" dirty="0" smtClean="0">
                <a:solidFill>
                  <a:srgbClr val="000000"/>
                </a:solidFill>
                <a:latin typeface="Times New Roman"/>
              </a:rPr>
              <a:t>Appropriate" </a:t>
            </a:r>
            <a:r>
              <a:rPr lang="en-US" sz="2700" b="0" i="0" u="none" strike="noStrike" baseline="0" dirty="0" smtClean="0">
                <a:solidFill>
                  <a:srgbClr val="000000"/>
                </a:solidFill>
                <a:latin typeface="Times New Roman"/>
              </a:rPr>
              <a:t>means:</a:t>
            </a:r>
          </a:p>
          <a:p>
            <a:pPr marL="0" indent="0">
              <a:buNone/>
            </a:pPr>
            <a:r>
              <a:rPr lang="en-US" sz="2700" dirty="0">
                <a:solidFill>
                  <a:srgbClr val="000000"/>
                </a:solidFill>
                <a:latin typeface="Times New Roman"/>
              </a:rPr>
              <a:t> </a:t>
            </a:r>
            <a:r>
              <a:rPr lang="en-US" sz="2700" dirty="0" smtClean="0">
                <a:solidFill>
                  <a:srgbClr val="000000"/>
                </a:solidFill>
                <a:latin typeface="Times New Roman"/>
              </a:rPr>
              <a:t>       </a:t>
            </a:r>
            <a:r>
              <a:rPr lang="en-US" sz="2700" b="0" i="0" u="none" strike="noStrike" baseline="0" dirty="0" smtClean="0">
                <a:solidFill>
                  <a:srgbClr val="000000"/>
                </a:solidFill>
                <a:latin typeface="Times New Roman"/>
              </a:rPr>
              <a:t>(a) to divert, impound, or withdraw, including by stock for stock water, a quantity of water for a beneficial use;</a:t>
            </a:r>
            <a:endParaRPr lang="en-US" sz="2700" dirty="0">
              <a:solidFill>
                <a:srgbClr val="000000"/>
              </a:solidFill>
              <a:latin typeface="Times New Roman"/>
            </a:endParaRPr>
          </a:p>
          <a:p>
            <a:pPr marL="0" indent="0">
              <a:buNone/>
            </a:pPr>
            <a:r>
              <a:rPr lang="en-US" sz="2700" b="0" i="0" u="none" strike="noStrike" baseline="0" dirty="0" smtClean="0">
                <a:solidFill>
                  <a:srgbClr val="000000"/>
                </a:solidFill>
                <a:latin typeface="Times New Roman"/>
              </a:rPr>
              <a:t> (4) </a:t>
            </a:r>
            <a:r>
              <a:rPr lang="en-US" sz="2700" b="0" i="0" u="sng" strike="noStrike" baseline="0" dirty="0" smtClean="0">
                <a:solidFill>
                  <a:srgbClr val="000000"/>
                </a:solidFill>
                <a:latin typeface="Times New Roman"/>
              </a:rPr>
              <a:t>"Beneficial use", </a:t>
            </a:r>
            <a:r>
              <a:rPr lang="en-US" sz="2700" b="0" i="0" u="none" strike="noStrike" baseline="0" dirty="0" smtClean="0">
                <a:solidFill>
                  <a:srgbClr val="000000"/>
                </a:solidFill>
                <a:latin typeface="Times New Roman"/>
              </a:rPr>
              <a:t>unless otherwise provided, means:</a:t>
            </a:r>
          </a:p>
          <a:p>
            <a:pPr marL="0" indent="0">
              <a:buNone/>
            </a:pPr>
            <a:r>
              <a:rPr lang="en-US" sz="2700" dirty="0" smtClean="0">
                <a:solidFill>
                  <a:srgbClr val="000000"/>
                </a:solidFill>
                <a:latin typeface="Times New Roman"/>
              </a:rPr>
              <a:t>        </a:t>
            </a:r>
            <a:r>
              <a:rPr lang="en-US" sz="2700" b="0" i="0" u="none" strike="noStrike" baseline="0" dirty="0" smtClean="0">
                <a:solidFill>
                  <a:srgbClr val="000000"/>
                </a:solidFill>
                <a:latin typeface="Times New Roman"/>
              </a:rPr>
              <a:t>(a) a use of water for the benefit of the appropriator, other persons, or the public, including but not</a:t>
            </a:r>
            <a:r>
              <a:rPr lang="en-US" sz="2700" b="0" i="0" u="none" strike="noStrike" dirty="0" smtClean="0">
                <a:solidFill>
                  <a:srgbClr val="000000"/>
                </a:solidFill>
                <a:latin typeface="Times New Roman"/>
              </a:rPr>
              <a:t> </a:t>
            </a:r>
            <a:r>
              <a:rPr lang="en-US" sz="2700" b="0" i="0" u="none" strike="noStrike" baseline="0" dirty="0" smtClean="0">
                <a:solidFill>
                  <a:srgbClr val="000000"/>
                </a:solidFill>
                <a:latin typeface="Times New Roman"/>
              </a:rPr>
              <a:t>limited to agricultural, stock water, domestic, fish and wildlife, industrial, irrigation, mining, municipal,</a:t>
            </a:r>
            <a:r>
              <a:rPr lang="en-US" sz="2700" b="0" i="0" u="none" strike="noStrike" dirty="0" smtClean="0">
                <a:solidFill>
                  <a:srgbClr val="000000"/>
                </a:solidFill>
                <a:latin typeface="Times New Roman"/>
              </a:rPr>
              <a:t> </a:t>
            </a:r>
            <a:r>
              <a:rPr lang="en-US" sz="2700" b="0" i="0" u="none" strike="noStrike" baseline="0" dirty="0" smtClean="0">
                <a:solidFill>
                  <a:srgbClr val="000000"/>
                </a:solidFill>
                <a:latin typeface="Times New Roman"/>
              </a:rPr>
              <a:t>power, and recreational uses;</a:t>
            </a:r>
          </a:p>
          <a:p>
            <a:pPr marL="0" indent="0">
              <a:buNone/>
            </a:pPr>
            <a:r>
              <a:rPr lang="en-US" sz="2700" b="0" i="0" u="none" strike="noStrike" baseline="0" dirty="0" smtClean="0">
                <a:solidFill>
                  <a:srgbClr val="000000"/>
                </a:solidFill>
                <a:latin typeface="Times New Roman"/>
              </a:rPr>
              <a:t>         (b) a use of water appropriated by the department for the state water leasing program under </a:t>
            </a:r>
            <a:r>
              <a:rPr lang="en-US" sz="2700" b="0" i="0" u="none" strike="noStrike" baseline="0" dirty="0" smtClean="0">
                <a:solidFill>
                  <a:srgbClr val="0000EF"/>
                </a:solidFill>
                <a:latin typeface="Times New Roman"/>
              </a:rPr>
              <a:t>85-2-141</a:t>
            </a:r>
            <a:r>
              <a:rPr lang="en-US" sz="2700" b="0" i="0" u="none" strike="noStrike" dirty="0" smtClean="0">
                <a:solidFill>
                  <a:srgbClr val="0000EF"/>
                </a:solidFill>
                <a:latin typeface="Times New Roman"/>
              </a:rPr>
              <a:t> </a:t>
            </a:r>
            <a:r>
              <a:rPr lang="en-US" sz="2700" b="0" i="0" u="none" strike="noStrike" baseline="0" dirty="0" smtClean="0">
                <a:solidFill>
                  <a:srgbClr val="000000"/>
                </a:solidFill>
                <a:latin typeface="Times New Roman"/>
              </a:rPr>
              <a:t>and of water leased under a  valid lease issued by the department under </a:t>
            </a:r>
            <a:r>
              <a:rPr lang="en-US" sz="2700" b="0" i="0" u="none" strike="noStrike" baseline="0" dirty="0" smtClean="0">
                <a:solidFill>
                  <a:srgbClr val="0000EF"/>
                </a:solidFill>
                <a:latin typeface="Times New Roman"/>
              </a:rPr>
              <a:t>85-2-141</a:t>
            </a:r>
            <a:r>
              <a:rPr lang="en-US" sz="2700" b="0" i="0" u="none" strike="noStrike" baseline="0" dirty="0" smtClean="0">
                <a:solidFill>
                  <a:srgbClr val="000000"/>
                </a:solidFill>
                <a:latin typeface="Times New Roman"/>
              </a:rPr>
              <a:t>;</a:t>
            </a:r>
          </a:p>
          <a:p>
            <a:endParaRPr lang="en-US" sz="1200" b="0" i="0" u="none" strike="noStrike" baseline="0" dirty="0" smtClean="0">
              <a:solidFill>
                <a:srgbClr val="000000"/>
              </a:solidFill>
              <a:latin typeface="Times New Roman"/>
            </a:endParaRPr>
          </a:p>
          <a:p>
            <a:pPr marL="0" indent="0">
              <a:buNone/>
            </a:pPr>
            <a:r>
              <a:rPr lang="en-US" sz="1200" b="0" i="0" u="none" strike="noStrike" baseline="0" dirty="0" smtClean="0">
                <a:solidFill>
                  <a:srgbClr val="000000"/>
                </a:solidFill>
                <a:latin typeface="Times New Roman"/>
              </a:rPr>
              <a:t> (</a:t>
            </a:r>
          </a:p>
        </p:txBody>
      </p:sp>
    </p:spTree>
    <p:extLst>
      <p:ext uri="{BB962C8B-B14F-4D97-AF65-F5344CB8AC3E}">
        <p14:creationId xmlns:p14="http://schemas.microsoft.com/office/powerpoint/2010/main" val="1562154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endParaRPr lang="en-US" dirty="0">
              <a:solidFill>
                <a:prstClr val="black"/>
              </a:solidFill>
            </a:endParaRPr>
          </a:p>
          <a:p>
            <a:endParaRPr lang="en-US" dirty="0"/>
          </a:p>
        </p:txBody>
      </p:sp>
      <p:sp>
        <p:nvSpPr>
          <p:cNvPr id="4" name="Rectangle 3"/>
          <p:cNvSpPr/>
          <p:nvPr/>
        </p:nvSpPr>
        <p:spPr>
          <a:xfrm>
            <a:off x="609600" y="533400"/>
            <a:ext cx="8153400" cy="6324808"/>
          </a:xfrm>
          <a:prstGeom prst="rect">
            <a:avLst/>
          </a:prstGeom>
        </p:spPr>
        <p:txBody>
          <a:bodyPr wrap="square">
            <a:spAutoFit/>
          </a:bodyPr>
          <a:lstStyle/>
          <a:p>
            <a:r>
              <a:rPr lang="en-US" sz="2700" b="0" i="0" u="none" strike="noStrike" baseline="0" dirty="0" smtClean="0">
                <a:solidFill>
                  <a:srgbClr val="000000"/>
                </a:solidFill>
                <a:latin typeface="Times New Roman"/>
              </a:rPr>
              <a:t>(b) a use of water appropriated by the department for the state water leasing program under </a:t>
            </a:r>
            <a:r>
              <a:rPr lang="en-US" sz="2700" b="0" i="0" u="none" strike="noStrike" baseline="0" dirty="0" smtClean="0">
                <a:solidFill>
                  <a:srgbClr val="0000EF"/>
                </a:solidFill>
                <a:latin typeface="Times New Roman"/>
              </a:rPr>
              <a:t>85-2-141 </a:t>
            </a:r>
            <a:r>
              <a:rPr lang="en-US" sz="2700" b="0" i="0" u="none" strike="noStrike" baseline="0" dirty="0" smtClean="0">
                <a:solidFill>
                  <a:srgbClr val="000000"/>
                </a:solidFill>
                <a:latin typeface="Times New Roman"/>
              </a:rPr>
              <a:t>and of water leased under a valid lease issued by the department under </a:t>
            </a:r>
            <a:r>
              <a:rPr lang="en-US" sz="2700" b="0" i="0" u="none" strike="noStrike" baseline="0" dirty="0" smtClean="0">
                <a:solidFill>
                  <a:srgbClr val="0000EF"/>
                </a:solidFill>
                <a:latin typeface="Times New Roman"/>
              </a:rPr>
              <a:t>85-2-141</a:t>
            </a:r>
            <a:r>
              <a:rPr lang="en-US" sz="2700" b="0" i="0" u="none" strike="noStrike" baseline="0" dirty="0" smtClean="0">
                <a:solidFill>
                  <a:srgbClr val="000000"/>
                </a:solidFill>
                <a:latin typeface="Times New Roman"/>
              </a:rPr>
              <a:t>;</a:t>
            </a:r>
          </a:p>
          <a:p>
            <a:r>
              <a:rPr lang="en-US" sz="2700" b="0" i="0" u="none" strike="noStrike" baseline="0" dirty="0" smtClean="0">
                <a:solidFill>
                  <a:srgbClr val="000000"/>
                </a:solidFill>
                <a:latin typeface="Times New Roman"/>
              </a:rPr>
              <a:t>(c) a use of water by the department of fish, wildlife, and parks through a change in an appropriation right for </a:t>
            </a:r>
            <a:r>
              <a:rPr lang="en-US" sz="2700" b="0" i="0" u="none" strike="noStrike" baseline="0" dirty="0" err="1" smtClean="0">
                <a:solidFill>
                  <a:srgbClr val="000000"/>
                </a:solidFill>
                <a:latin typeface="Times New Roman"/>
              </a:rPr>
              <a:t>instream</a:t>
            </a:r>
            <a:r>
              <a:rPr lang="en-US" sz="2700" b="0" i="0" u="none" strike="noStrike" baseline="0" dirty="0" smtClean="0">
                <a:solidFill>
                  <a:srgbClr val="000000"/>
                </a:solidFill>
                <a:latin typeface="Times New Roman"/>
              </a:rPr>
              <a:t> flow to protect, maintain, or enhance </a:t>
            </a:r>
            <a:r>
              <a:rPr lang="en-US" sz="2700" b="0" i="0" u="none" strike="noStrike" baseline="0" dirty="0" err="1" smtClean="0">
                <a:solidFill>
                  <a:srgbClr val="000000"/>
                </a:solidFill>
                <a:latin typeface="Times New Roman"/>
              </a:rPr>
              <a:t>streamflows</a:t>
            </a:r>
            <a:r>
              <a:rPr lang="en-US" sz="2700" b="0" i="0" u="none" strike="noStrike" baseline="0" dirty="0" smtClean="0">
                <a:solidFill>
                  <a:srgbClr val="000000"/>
                </a:solidFill>
                <a:latin typeface="Times New Roman"/>
              </a:rPr>
              <a:t> to benefit the fishery resource authorized under </a:t>
            </a:r>
            <a:r>
              <a:rPr lang="en-US" sz="2700" b="0" i="0" u="none" strike="noStrike" baseline="0" dirty="0" smtClean="0">
                <a:solidFill>
                  <a:srgbClr val="0000EF"/>
                </a:solidFill>
                <a:latin typeface="Times New Roman"/>
              </a:rPr>
              <a:t>85-2-436</a:t>
            </a:r>
            <a:r>
              <a:rPr lang="en-US" sz="2700" b="0" i="0" u="none" strike="noStrike" baseline="0" dirty="0" smtClean="0">
                <a:solidFill>
                  <a:srgbClr val="000000"/>
                </a:solidFill>
                <a:latin typeface="Times New Roman"/>
              </a:rPr>
              <a:t>;</a:t>
            </a:r>
          </a:p>
          <a:p>
            <a:r>
              <a:rPr lang="en-US" sz="2700" b="0" i="0" u="none" strike="noStrike" baseline="0" dirty="0" smtClean="0">
                <a:solidFill>
                  <a:srgbClr val="000000"/>
                </a:solidFill>
                <a:latin typeface="Times New Roman"/>
              </a:rPr>
              <a:t>(d) a use of water through a temporary change in appropriation right or lease to enhance </a:t>
            </a:r>
            <a:r>
              <a:rPr lang="en-US" sz="2700" b="0" i="0" u="none" strike="noStrike" baseline="0" dirty="0" err="1" smtClean="0">
                <a:solidFill>
                  <a:srgbClr val="000000"/>
                </a:solidFill>
                <a:latin typeface="Times New Roman"/>
              </a:rPr>
              <a:t>instream</a:t>
            </a:r>
            <a:r>
              <a:rPr lang="en-US" sz="2700" b="0" i="0" u="none" strike="noStrike" baseline="0" dirty="0" smtClean="0">
                <a:solidFill>
                  <a:srgbClr val="000000"/>
                </a:solidFill>
                <a:latin typeface="Times New Roman"/>
              </a:rPr>
              <a:t> flow to benefit the fishery resource in accordance with </a:t>
            </a:r>
            <a:r>
              <a:rPr lang="en-US" sz="2700" b="0" i="0" u="none" strike="noStrike" baseline="0" dirty="0" smtClean="0">
                <a:solidFill>
                  <a:srgbClr val="0000EF"/>
                </a:solidFill>
                <a:latin typeface="Times New Roman"/>
              </a:rPr>
              <a:t>85-2-408</a:t>
            </a:r>
            <a:r>
              <a:rPr lang="en-US" sz="2700" b="0" i="0" u="none" strike="noStrike" baseline="0" dirty="0" smtClean="0">
                <a:solidFill>
                  <a:srgbClr val="000000"/>
                </a:solidFill>
                <a:latin typeface="Times New Roman"/>
              </a:rPr>
              <a:t>;</a:t>
            </a:r>
          </a:p>
          <a:p>
            <a:r>
              <a:rPr lang="en-US" sz="2700" b="0" i="0" u="none" strike="noStrike" baseline="0" dirty="0" smtClean="0">
                <a:solidFill>
                  <a:srgbClr val="000000"/>
                </a:solidFill>
                <a:latin typeface="Times New Roman"/>
              </a:rPr>
              <a:t>(e) a use of water for aquifer recharge or mitigation; or</a:t>
            </a:r>
          </a:p>
          <a:p>
            <a:r>
              <a:rPr lang="en-US" sz="2700" b="0" i="0" u="none" strike="noStrike" baseline="0" dirty="0" smtClean="0">
                <a:solidFill>
                  <a:srgbClr val="000000"/>
                </a:solidFill>
                <a:latin typeface="Times New Roman"/>
              </a:rPr>
              <a:t>(f) a use of water for an aquifer storage and recovery project as provided in </a:t>
            </a:r>
            <a:r>
              <a:rPr lang="en-US" sz="2700" b="0" i="0" u="none" strike="noStrike" baseline="0" dirty="0" smtClean="0">
                <a:solidFill>
                  <a:srgbClr val="0000EF"/>
                </a:solidFill>
                <a:latin typeface="Times New Roman"/>
              </a:rPr>
              <a:t>85-2-368</a:t>
            </a:r>
            <a:r>
              <a:rPr lang="en-US" sz="2700" b="0" i="0" u="none" strike="noStrike" baseline="0" dirty="0" smtClean="0">
                <a:solidFill>
                  <a:srgbClr val="000000"/>
                </a:solidFill>
                <a:latin typeface="Times New Roman"/>
              </a:rPr>
              <a:t>.</a:t>
            </a:r>
            <a:endParaRPr lang="en-US" sz="2700" dirty="0"/>
          </a:p>
        </p:txBody>
      </p:sp>
    </p:spTree>
    <p:extLst>
      <p:ext uri="{BB962C8B-B14F-4D97-AF65-F5344CB8AC3E}">
        <p14:creationId xmlns:p14="http://schemas.microsoft.com/office/powerpoint/2010/main" val="2873588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458200" cy="6324600"/>
          </a:xfrm>
        </p:spPr>
        <p:txBody>
          <a:bodyPr>
            <a:noAutofit/>
          </a:bodyPr>
          <a:lstStyle/>
          <a:p>
            <a:pPr marL="0" lvl="0" indent="0">
              <a:buNone/>
            </a:pPr>
            <a:r>
              <a:rPr lang="en-US" sz="2700" dirty="0">
                <a:solidFill>
                  <a:srgbClr val="000000"/>
                </a:solidFill>
                <a:latin typeface="Times New Roman"/>
              </a:rPr>
              <a:t>6) "</a:t>
            </a:r>
            <a:r>
              <a:rPr lang="en-US" sz="2700" u="sng" dirty="0">
                <a:solidFill>
                  <a:srgbClr val="000000"/>
                </a:solidFill>
                <a:latin typeface="Times New Roman"/>
              </a:rPr>
              <a:t>Change in appropriation right</a:t>
            </a:r>
            <a:r>
              <a:rPr lang="en-US" sz="2700" dirty="0">
                <a:solidFill>
                  <a:srgbClr val="000000"/>
                </a:solidFill>
                <a:latin typeface="Times New Roman"/>
              </a:rPr>
              <a:t>" means a change in the place of diversion, the place of use, </a:t>
            </a:r>
            <a:r>
              <a:rPr lang="en-US" sz="2700" dirty="0" smtClean="0">
                <a:solidFill>
                  <a:srgbClr val="000000"/>
                </a:solidFill>
                <a:latin typeface="Times New Roman"/>
              </a:rPr>
              <a:t>the </a:t>
            </a:r>
            <a:r>
              <a:rPr lang="en-US" sz="2700" dirty="0">
                <a:solidFill>
                  <a:srgbClr val="000000"/>
                </a:solidFill>
                <a:latin typeface="Times New Roman"/>
              </a:rPr>
              <a:t>purpose of use, or the place of storage</a:t>
            </a:r>
            <a:r>
              <a:rPr lang="en-US" sz="2700" dirty="0" smtClean="0">
                <a:solidFill>
                  <a:srgbClr val="000000"/>
                </a:solidFill>
                <a:latin typeface="Times New Roman"/>
              </a:rPr>
              <a:t>.</a:t>
            </a:r>
            <a:endParaRPr lang="en-US" sz="2700" dirty="0">
              <a:solidFill>
                <a:srgbClr val="000000"/>
              </a:solidFill>
              <a:latin typeface="Times New Roman"/>
            </a:endParaRPr>
          </a:p>
          <a:p>
            <a:pPr marL="0" lvl="0" indent="0">
              <a:buNone/>
            </a:pPr>
            <a:r>
              <a:rPr lang="en-US" sz="2700" dirty="0">
                <a:solidFill>
                  <a:srgbClr val="000000"/>
                </a:solidFill>
                <a:latin typeface="Times New Roman"/>
              </a:rPr>
              <a:t>(8) "</a:t>
            </a:r>
            <a:r>
              <a:rPr lang="en-US" sz="2700" u="sng" dirty="0">
                <a:solidFill>
                  <a:srgbClr val="000000"/>
                </a:solidFill>
                <a:latin typeface="Times New Roman"/>
              </a:rPr>
              <a:t>Correct and complete</a:t>
            </a:r>
            <a:r>
              <a:rPr lang="en-US" sz="2700" dirty="0">
                <a:solidFill>
                  <a:srgbClr val="000000"/>
                </a:solidFill>
                <a:latin typeface="Times New Roman"/>
              </a:rPr>
              <a:t>" means that the information required to be submitted conforms to the  standard of substantial   credible information and that all of the necessary parts of the form requiring the information have been filled in with the required information for the department to begin evaluating the  information</a:t>
            </a:r>
            <a:r>
              <a:rPr lang="en-US" sz="2700" dirty="0" smtClean="0">
                <a:solidFill>
                  <a:srgbClr val="000000"/>
                </a:solidFill>
                <a:latin typeface="Times New Roman"/>
              </a:rPr>
              <a:t>.</a:t>
            </a:r>
            <a:endParaRPr lang="en-US" sz="2700" dirty="0">
              <a:solidFill>
                <a:srgbClr val="000000"/>
              </a:solidFill>
              <a:latin typeface="Times New Roman"/>
            </a:endParaRPr>
          </a:p>
          <a:p>
            <a:pPr marL="0" lvl="0" indent="0">
              <a:buNone/>
            </a:pPr>
            <a:r>
              <a:rPr lang="en-US" sz="2700" dirty="0">
                <a:solidFill>
                  <a:prstClr val="black"/>
                </a:solidFill>
                <a:latin typeface="Times New Roman"/>
              </a:rPr>
              <a:t>(12) "</a:t>
            </a:r>
            <a:r>
              <a:rPr lang="en-US" sz="2700" u="sng" dirty="0">
                <a:solidFill>
                  <a:prstClr val="black"/>
                </a:solidFill>
                <a:latin typeface="Times New Roman"/>
              </a:rPr>
              <a:t>Existing right</a:t>
            </a:r>
            <a:r>
              <a:rPr lang="en-US" sz="2700" dirty="0">
                <a:solidFill>
                  <a:prstClr val="black"/>
                </a:solidFill>
                <a:latin typeface="Times New Roman"/>
              </a:rPr>
              <a:t>" or "</a:t>
            </a:r>
            <a:r>
              <a:rPr lang="en-US" sz="2700" u="sng" dirty="0">
                <a:solidFill>
                  <a:prstClr val="black"/>
                </a:solidFill>
                <a:latin typeface="Times New Roman"/>
              </a:rPr>
              <a:t>existing water right</a:t>
            </a:r>
            <a:r>
              <a:rPr lang="en-US" sz="2700" dirty="0">
                <a:solidFill>
                  <a:prstClr val="black"/>
                </a:solidFill>
                <a:latin typeface="Times New Roman"/>
              </a:rPr>
              <a:t>" means a right to the use of water that would be protected under the law as it existed prior to July 1, 1973. The term includes federal non-Indian and Indian reserved water rights created under federal law and water rights created under state law.</a:t>
            </a:r>
            <a:endParaRPr lang="en-US" sz="2700" dirty="0">
              <a:solidFill>
                <a:srgbClr val="000000"/>
              </a:solidFill>
              <a:latin typeface="Times New Roman"/>
            </a:endParaRPr>
          </a:p>
          <a:p>
            <a:endParaRPr lang="en-US" sz="2700" dirty="0"/>
          </a:p>
        </p:txBody>
      </p:sp>
    </p:spTree>
    <p:extLst>
      <p:ext uri="{BB962C8B-B14F-4D97-AF65-F5344CB8AC3E}">
        <p14:creationId xmlns:p14="http://schemas.microsoft.com/office/powerpoint/2010/main" val="2535467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229600" cy="5287963"/>
          </a:xfrm>
        </p:spPr>
        <p:txBody>
          <a:bodyPr>
            <a:normAutofit fontScale="85000" lnSpcReduction="10000"/>
          </a:bodyPr>
          <a:lstStyle/>
          <a:p>
            <a:pPr marL="0" indent="0">
              <a:buNone/>
            </a:pPr>
            <a:r>
              <a:rPr lang="en-US" b="0" i="0" u="none" strike="noStrike" baseline="0" dirty="0" smtClean="0">
                <a:latin typeface="Times New Roman"/>
              </a:rPr>
              <a:t>(16) "</a:t>
            </a:r>
            <a:r>
              <a:rPr lang="en-US" b="0" i="0" u="sng" strike="noStrike" baseline="0" dirty="0" smtClean="0">
                <a:latin typeface="Times New Roman"/>
              </a:rPr>
              <a:t>Municipality</a:t>
            </a:r>
            <a:r>
              <a:rPr lang="en-US" b="0" i="0" u="none" strike="noStrike" baseline="0" dirty="0" smtClean="0">
                <a:latin typeface="Times New Roman"/>
              </a:rPr>
              <a:t>" means an incorporated city or town organized and incorporated under Title 7,</a:t>
            </a:r>
            <a:r>
              <a:rPr lang="en-US" b="0" i="0" u="none" strike="noStrike" dirty="0" smtClean="0">
                <a:latin typeface="Times New Roman"/>
              </a:rPr>
              <a:t> </a:t>
            </a:r>
            <a:r>
              <a:rPr lang="en-US" b="0" i="0" u="none" strike="noStrike" baseline="0" dirty="0" smtClean="0">
                <a:latin typeface="Times New Roman"/>
              </a:rPr>
              <a:t>Chapter 2.</a:t>
            </a:r>
          </a:p>
          <a:p>
            <a:pPr marL="0" indent="0">
              <a:buNone/>
            </a:pPr>
            <a:endParaRPr lang="en-US" b="0" i="0" u="none" strike="noStrike" baseline="0" dirty="0" smtClean="0">
              <a:latin typeface="Times New Roman"/>
            </a:endParaRPr>
          </a:p>
          <a:p>
            <a:pPr marL="0" indent="0">
              <a:buNone/>
            </a:pPr>
            <a:r>
              <a:rPr lang="en-US" b="0" i="0" u="none" strike="noStrike" baseline="0" dirty="0" smtClean="0">
                <a:solidFill>
                  <a:srgbClr val="000000"/>
                </a:solidFill>
                <a:latin typeface="Times New Roman"/>
              </a:rPr>
              <a:t>(18) "</a:t>
            </a:r>
            <a:r>
              <a:rPr lang="en-US" b="0" i="0" u="sng" strike="noStrike" baseline="0" dirty="0" smtClean="0">
                <a:solidFill>
                  <a:srgbClr val="000000"/>
                </a:solidFill>
                <a:latin typeface="Times New Roman"/>
              </a:rPr>
              <a:t>Permit</a:t>
            </a:r>
            <a:r>
              <a:rPr lang="en-US" b="0" i="0" u="none" strike="noStrike" baseline="0" dirty="0" smtClean="0">
                <a:solidFill>
                  <a:srgbClr val="000000"/>
                </a:solidFill>
                <a:latin typeface="Times New Roman"/>
              </a:rPr>
              <a:t>" means the permit to appropriate issued by the department under </a:t>
            </a:r>
            <a:r>
              <a:rPr lang="en-US" b="0" i="0" u="none" strike="noStrike" baseline="0" dirty="0" smtClean="0">
                <a:solidFill>
                  <a:srgbClr val="0000EF"/>
                </a:solidFill>
                <a:latin typeface="Times New Roman"/>
              </a:rPr>
              <a:t>85-2-301 </a:t>
            </a:r>
            <a:r>
              <a:rPr lang="en-US" b="0" i="0" u="none" strike="noStrike" baseline="0" dirty="0" smtClean="0">
                <a:solidFill>
                  <a:srgbClr val="000000"/>
                </a:solidFill>
                <a:latin typeface="Times New Roman"/>
              </a:rPr>
              <a:t>through </a:t>
            </a:r>
            <a:r>
              <a:rPr lang="en-US" b="0" i="0" u="none" strike="noStrike" baseline="0" dirty="0" smtClean="0">
                <a:solidFill>
                  <a:srgbClr val="0000EF"/>
                </a:solidFill>
                <a:latin typeface="Times New Roman"/>
              </a:rPr>
              <a:t>85-2-303 </a:t>
            </a:r>
            <a:r>
              <a:rPr lang="en-US" b="0" i="0" u="none" strike="noStrike" baseline="0" dirty="0" smtClean="0">
                <a:solidFill>
                  <a:srgbClr val="000000"/>
                </a:solidFill>
                <a:latin typeface="Times New Roman"/>
              </a:rPr>
              <a:t>and </a:t>
            </a:r>
            <a:r>
              <a:rPr lang="en-US" b="0" i="0" u="none" strike="noStrike" baseline="0" dirty="0" smtClean="0">
                <a:solidFill>
                  <a:srgbClr val="0000EF"/>
                </a:solidFill>
                <a:latin typeface="Times New Roman"/>
              </a:rPr>
              <a:t>85-2-306 </a:t>
            </a:r>
            <a:r>
              <a:rPr lang="en-US" b="0" i="0" u="none" strike="noStrike" baseline="0" dirty="0" smtClean="0">
                <a:solidFill>
                  <a:srgbClr val="000000"/>
                </a:solidFill>
                <a:latin typeface="Times New Roman"/>
              </a:rPr>
              <a:t>through </a:t>
            </a:r>
            <a:r>
              <a:rPr lang="en-US" b="0" i="0" u="none" strike="noStrike" baseline="0" dirty="0" smtClean="0">
                <a:solidFill>
                  <a:srgbClr val="0000EF"/>
                </a:solidFill>
                <a:latin typeface="Times New Roman"/>
              </a:rPr>
              <a:t>85-2-314</a:t>
            </a:r>
            <a:r>
              <a:rPr lang="en-US" b="0" i="0" u="none" strike="noStrike" baseline="0" dirty="0" smtClean="0">
                <a:solidFill>
                  <a:srgbClr val="000000"/>
                </a:solidFill>
                <a:latin typeface="Times New Roman"/>
              </a:rPr>
              <a:t>.</a:t>
            </a:r>
          </a:p>
          <a:p>
            <a:pPr marL="0" indent="0">
              <a:buNone/>
            </a:pPr>
            <a:endParaRPr lang="en-US" dirty="0">
              <a:solidFill>
                <a:srgbClr val="000000"/>
              </a:solidFill>
              <a:latin typeface="Times New Roman"/>
            </a:endParaRPr>
          </a:p>
          <a:p>
            <a:pPr marL="0" indent="0">
              <a:buNone/>
            </a:pPr>
            <a:r>
              <a:rPr lang="en-US" b="0" i="0" u="none" strike="noStrike" baseline="0" dirty="0" smtClean="0">
                <a:latin typeface="Times New Roman"/>
              </a:rPr>
              <a:t>(22) "</a:t>
            </a:r>
            <a:r>
              <a:rPr lang="en-US" b="0" i="0" u="sng" strike="noStrike" baseline="0" dirty="0" smtClean="0">
                <a:latin typeface="Times New Roman"/>
              </a:rPr>
              <a:t>State water reservation</a:t>
            </a:r>
            <a:r>
              <a:rPr lang="en-US" b="0" i="0" u="none" strike="noStrike" baseline="0" dirty="0" smtClean="0">
                <a:latin typeface="Times New Roman"/>
              </a:rPr>
              <a:t>" means a water right created under state law after July 1, 1973, that</a:t>
            </a:r>
            <a:r>
              <a:rPr lang="en-US" b="0" i="0" u="none" strike="noStrike" dirty="0" smtClean="0">
                <a:latin typeface="Times New Roman"/>
              </a:rPr>
              <a:t> </a:t>
            </a:r>
            <a:r>
              <a:rPr lang="en-US" b="0" i="0" u="none" strike="noStrike" baseline="0" dirty="0" smtClean="0">
                <a:latin typeface="Times New Roman"/>
              </a:rPr>
              <a:t>reserves water for existing or future beneficial uses or that maintains a minimum flow, level, or quality of</a:t>
            </a:r>
            <a:r>
              <a:rPr lang="en-US" b="0" i="0" u="none" strike="noStrike" dirty="0" smtClean="0">
                <a:latin typeface="Times New Roman"/>
              </a:rPr>
              <a:t> </a:t>
            </a:r>
            <a:r>
              <a:rPr lang="en-US" b="0" i="0" u="none" strike="noStrike" baseline="0" dirty="0" smtClean="0">
                <a:latin typeface="Times New Roman"/>
              </a:rPr>
              <a:t>water throughout the year or at periods or for defined lengths of time.</a:t>
            </a:r>
            <a:endParaRPr lang="en-US" dirty="0"/>
          </a:p>
        </p:txBody>
      </p:sp>
    </p:spTree>
    <p:extLst>
      <p:ext uri="{BB962C8B-B14F-4D97-AF65-F5344CB8AC3E}">
        <p14:creationId xmlns:p14="http://schemas.microsoft.com/office/powerpoint/2010/main" val="656067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1816</Words>
  <Application>Microsoft Office PowerPoint</Application>
  <PresentationFormat>On-screen Show (4:3)</PresentationFormat>
  <Paragraphs>105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WATER RIGHTS, 101</vt:lpstr>
      <vt:lpstr>Montana Water Use Act effective July 1, 1973</vt:lpstr>
      <vt:lpstr>PowerPoint Presentation</vt:lpstr>
      <vt:lpstr>First Lesson of Water Rights</vt:lpstr>
      <vt:lpstr>PowerPoint Presentation</vt:lpstr>
      <vt:lpstr>PowerPoint Presentation</vt:lpstr>
      <vt:lpstr>PowerPoint Presentation</vt:lpstr>
      <vt:lpstr>PowerPoint Presentation</vt:lpstr>
      <vt:lpstr>PowerPoint Presentation</vt:lpstr>
      <vt:lpstr>PowerPoint Presentation</vt:lpstr>
      <vt:lpstr>Table of municipal rights data from DNRC Water Rights Query</vt:lpstr>
      <vt:lpstr>A.R.M 36.12.1901 FILING A CHANGE APPLICATION</vt:lpstr>
      <vt:lpstr>36.12.1901 FILING A CHANGE APPLICATION (continued) </vt:lpstr>
      <vt:lpstr>DNRC personnel are very helpful, but the Claimant must substantiate historic use and records showing that the change will not effect other water users.</vt:lpstr>
      <vt:lpstr>Town of Manhattan v. DNRC  2012 MT 81</vt:lpstr>
      <vt:lpstr>The DREADED Abandonment Issue</vt:lpstr>
      <vt:lpstr>Seminole Case on Abandonment</vt:lpstr>
      <vt:lpstr>City of Deer Lodge Water Rights</vt:lpstr>
      <vt:lpstr>Helena’s Historic Rights On Ten Mile Creek Declared “Abandoned” By Water Master</vt:lpstr>
      <vt:lpstr>MCA 85-2-227. Claim to constitute prima facie evidence -- relevant evidence -- abandonment --criteria for presumption of municipal nonabandonment</vt:lpstr>
      <vt:lpstr>MCA 85-2-227.   Claim to constitute prima facie evidence -- relevant evidence -- abandonment --criteria for presumption of municipal nonabandonment (continued)</vt:lpstr>
      <vt:lpstr>WARNING:  DO NOT THROW EVERYTHING AWAY!</vt:lpstr>
      <vt:lpstr>Other Sources of Historic Documents:</vt:lpstr>
      <vt:lpstr>That’s All, Folks.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Candace Payne</dc:creator>
  <cp:lastModifiedBy>Candace Payne</cp:lastModifiedBy>
  <cp:revision>28</cp:revision>
  <dcterms:created xsi:type="dcterms:W3CDTF">2014-10-07T20:29:41Z</dcterms:created>
  <dcterms:modified xsi:type="dcterms:W3CDTF">2014-10-08T18:16:58Z</dcterms:modified>
</cp:coreProperties>
</file>